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300" r:id="rId4"/>
    <p:sldId id="303" r:id="rId5"/>
    <p:sldId id="294" r:id="rId6"/>
    <p:sldId id="297" r:id="rId7"/>
    <p:sldId id="301" r:id="rId8"/>
    <p:sldId id="296" r:id="rId9"/>
    <p:sldId id="295" r:id="rId10"/>
    <p:sldId id="299" r:id="rId11"/>
    <p:sldId id="298" r:id="rId12"/>
    <p:sldId id="307" r:id="rId13"/>
    <p:sldId id="308" r:id="rId14"/>
    <p:sldId id="291" r:id="rId15"/>
    <p:sldId id="293" r:id="rId16"/>
    <p:sldId id="305" r:id="rId17"/>
    <p:sldId id="306" r:id="rId18"/>
    <p:sldId id="304"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p:restoredTop sz="96327"/>
  </p:normalViewPr>
  <p:slideViewPr>
    <p:cSldViewPr snapToGrid="0" snapToObjects="1">
      <p:cViewPr varScale="1">
        <p:scale>
          <a:sx n="128" d="100"/>
          <a:sy n="128" d="100"/>
        </p:scale>
        <p:origin x="68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ontgomery" userId="9a987324697dbfac" providerId="LiveId" clId="{3232A5DE-FB54-744A-AAA8-5C10B51BCDCD}"/>
    <pc:docChg chg="custSel modSld">
      <pc:chgData name="Thomas Montgomery" userId="9a987324697dbfac" providerId="LiveId" clId="{3232A5DE-FB54-744A-AAA8-5C10B51BCDCD}" dt="2023-02-20T14:24:29.441" v="1" actId="20577"/>
      <pc:docMkLst>
        <pc:docMk/>
      </pc:docMkLst>
      <pc:sldChg chg="modSp mod">
        <pc:chgData name="Thomas Montgomery" userId="9a987324697dbfac" providerId="LiveId" clId="{3232A5DE-FB54-744A-AAA8-5C10B51BCDCD}" dt="2023-02-20T14:24:29.441" v="1" actId="20577"/>
        <pc:sldMkLst>
          <pc:docMk/>
          <pc:sldMk cId="711117276" sldId="297"/>
        </pc:sldMkLst>
        <pc:spChg chg="mod">
          <ac:chgData name="Thomas Montgomery" userId="9a987324697dbfac" providerId="LiveId" clId="{3232A5DE-FB54-744A-AAA8-5C10B51BCDCD}" dt="2023-02-20T14:24:29.441" v="1" actId="20577"/>
          <ac:spMkLst>
            <pc:docMk/>
            <pc:sldMk cId="711117276" sldId="297"/>
            <ac:spMk id="3" creationId="{B15FB223-C305-E336-BC05-84840CF73412}"/>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genealogy.uscis.dhs.gov/#/" TargetMode="External"/><Relationship Id="rId2" Type="http://schemas.openxmlformats.org/officeDocument/2006/relationships/hyperlink" Target="https://www.uscis.gov/records/genealogy"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genealogy.uscis.dhs.gov/#/cases/id" TargetMode="External"/><Relationship Id="rId4" Type="http://schemas.openxmlformats.org/officeDocument/2006/relationships/hyperlink" Target="https://genealogy.uscis.dhs.gov/#/searc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enealogy.uscis.dhs.gov/#/search"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enealogy.uscis.dhs.gov/#/cases/id"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hyperlink" Target="https://myaccount.uscis.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scis.gov/records/genea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scis.gov/records/genealogy/historical-record-series/alien-registration-forms-on-microfilm-1940-1944" TargetMode="External"/><Relationship Id="rId2" Type="http://schemas.openxmlformats.org/officeDocument/2006/relationships/hyperlink" Target="https://www.uscis.gov/records/genealogy/historical-record-series/certificate-files-september-27-1906-march-31-19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cis.gov/history-and-genealogy/genealogy/historical-record-series/visa-files-july-1-1924-march-31-1944" TargetMode="External"/><Relationship Id="rId2" Type="http://schemas.openxmlformats.org/officeDocument/2006/relationships/hyperlink" Target="https://www.uscis.gov/history-and-genealogy/genealogy/historical-record-series/registry-files-march-2-1929-march-31-1944" TargetMode="External"/><Relationship Id="rId1" Type="http://schemas.openxmlformats.org/officeDocument/2006/relationships/slideLayout" Target="../slideLayouts/slideLayout2.xml"/><Relationship Id="rId4" Type="http://schemas.openxmlformats.org/officeDocument/2006/relationships/hyperlink" Target="https://www.uscis.gov/records/genealogy/historical-record-series/a-files-numbered-below-8-million"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uscis.gov/records/genealogy/historical-record-series/certificate-files-september-27-1906-march-31-195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scis.gov/records/genealogy/historical-record-series/c-files-image-gallery"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uscis.gov/records/genealogy/historical-record-series/certificate-files-september-27-1906-march-31-1956" TargetMode="External"/><Relationship Id="rId2" Type="http://schemas.openxmlformats.org/officeDocument/2006/relationships/hyperlink" Target="https://www.uscis.gov/records/genealogy/historical-record-series/alien-registration-forms-on-microfilm-1940-19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scis.gov/records/genealogy/historical-record-series/a-files-image-galle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scis.gov/records/genealogy/historical-record-series/a-files-numbered-below-8-mill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42E23-9529-E643-9316-F25DB78144DC}"/>
              </a:ext>
            </a:extLst>
          </p:cNvPr>
          <p:cNvPicPr>
            <a:picLocks noChangeAspect="1"/>
          </p:cNvPicPr>
          <p:nvPr/>
        </p:nvPicPr>
        <p:blipFill>
          <a:blip r:embed="rId2"/>
          <a:stretch>
            <a:fillRect/>
          </a:stretch>
        </p:blipFill>
        <p:spPr>
          <a:xfrm>
            <a:off x="901700" y="2311400"/>
            <a:ext cx="10388600" cy="2235200"/>
          </a:xfrm>
          <a:prstGeom prst="rect">
            <a:avLst/>
          </a:prstGeom>
        </p:spPr>
      </p:pic>
      <p:sp>
        <p:nvSpPr>
          <p:cNvPr id="2" name="Title 1">
            <a:extLst>
              <a:ext uri="{FF2B5EF4-FFF2-40B4-BE49-F238E27FC236}">
                <a16:creationId xmlns:a16="http://schemas.microsoft.com/office/drawing/2014/main" id="{7C2630CE-D9EE-C548-8C14-073D4985013F}"/>
              </a:ext>
            </a:extLst>
          </p:cNvPr>
          <p:cNvSpPr>
            <a:spLocks noGrp="1"/>
          </p:cNvSpPr>
          <p:nvPr>
            <p:ph type="ctrTitle"/>
          </p:nvPr>
        </p:nvSpPr>
        <p:spPr>
          <a:xfrm>
            <a:off x="278296" y="4724281"/>
            <a:ext cx="11728174" cy="1570501"/>
          </a:xfrm>
        </p:spPr>
        <p:txBody>
          <a:bodyPr vert="horz"/>
          <a:lstStyle/>
          <a:p>
            <a:pPr algn="ctr"/>
            <a:r>
              <a:rPr lang="en-US" dirty="0"/>
              <a:t>United States Citizenship and Immigration Services - Genealogy</a:t>
            </a:r>
          </a:p>
        </p:txBody>
      </p:sp>
    </p:spTree>
    <p:extLst>
      <p:ext uri="{BB962C8B-B14F-4D97-AF65-F5344CB8AC3E}">
        <p14:creationId xmlns:p14="http://schemas.microsoft.com/office/powerpoint/2010/main" val="621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ABCE-77A9-3891-83FE-9D04B0A4956D}"/>
              </a:ext>
            </a:extLst>
          </p:cNvPr>
          <p:cNvSpPr>
            <a:spLocks noGrp="1"/>
          </p:cNvSpPr>
          <p:nvPr>
            <p:ph type="title"/>
          </p:nvPr>
        </p:nvSpPr>
        <p:spPr/>
        <p:txBody>
          <a:bodyPr/>
          <a:lstStyle/>
          <a:p>
            <a:r>
              <a:rPr lang="en-US" dirty="0"/>
              <a:t>What is needed to Search Records</a:t>
            </a:r>
          </a:p>
        </p:txBody>
      </p:sp>
      <p:sp>
        <p:nvSpPr>
          <p:cNvPr id="3" name="Content Placeholder 2">
            <a:extLst>
              <a:ext uri="{FF2B5EF4-FFF2-40B4-BE49-F238E27FC236}">
                <a16:creationId xmlns:a16="http://schemas.microsoft.com/office/drawing/2014/main" id="{6327DB60-26F8-37B6-804B-D47D7F77E494}"/>
              </a:ext>
            </a:extLst>
          </p:cNvPr>
          <p:cNvSpPr>
            <a:spLocks noGrp="1"/>
          </p:cNvSpPr>
          <p:nvPr>
            <p:ph sz="half" idx="1"/>
          </p:nvPr>
        </p:nvSpPr>
        <p:spPr>
          <a:xfrm>
            <a:off x="680320" y="2336873"/>
            <a:ext cx="4698358" cy="4264224"/>
          </a:xfrm>
        </p:spPr>
        <p:txBody>
          <a:bodyPr>
            <a:normAutofit fontScale="92500" lnSpcReduction="10000"/>
          </a:bodyPr>
          <a:lstStyle/>
          <a:p>
            <a:r>
              <a:rPr lang="en-US" sz="2800" dirty="0"/>
              <a:t>Need to know</a:t>
            </a:r>
          </a:p>
          <a:p>
            <a:pPr lvl="1"/>
            <a:r>
              <a:rPr lang="en-US" sz="2400" dirty="0"/>
              <a:t>Family member’s </a:t>
            </a:r>
          </a:p>
          <a:p>
            <a:pPr lvl="2"/>
            <a:r>
              <a:rPr lang="en-US" sz="2000" dirty="0"/>
              <a:t>Name</a:t>
            </a:r>
          </a:p>
          <a:p>
            <a:pPr lvl="3"/>
            <a:r>
              <a:rPr lang="en-US" sz="1800" dirty="0"/>
              <a:t>First</a:t>
            </a:r>
          </a:p>
          <a:p>
            <a:pPr lvl="3"/>
            <a:r>
              <a:rPr lang="en-US" sz="1800" dirty="0"/>
              <a:t>Last</a:t>
            </a:r>
          </a:p>
          <a:p>
            <a:pPr lvl="3"/>
            <a:r>
              <a:rPr lang="en-US" sz="1800" dirty="0"/>
              <a:t>Alias Names </a:t>
            </a:r>
          </a:p>
          <a:p>
            <a:pPr lvl="2"/>
            <a:r>
              <a:rPr lang="en-US" sz="2000" dirty="0"/>
              <a:t>Date of birth</a:t>
            </a:r>
          </a:p>
          <a:p>
            <a:pPr lvl="3"/>
            <a:r>
              <a:rPr lang="en-US" sz="1800" dirty="0"/>
              <a:t>Year</a:t>
            </a:r>
          </a:p>
          <a:p>
            <a:pPr lvl="3"/>
            <a:r>
              <a:rPr lang="en-US" sz="1800" dirty="0"/>
              <a:t>Month</a:t>
            </a:r>
          </a:p>
          <a:p>
            <a:pPr lvl="3"/>
            <a:r>
              <a:rPr lang="en-US" sz="1800" dirty="0"/>
              <a:t>Day</a:t>
            </a:r>
          </a:p>
          <a:p>
            <a:pPr lvl="2"/>
            <a:r>
              <a:rPr lang="en-US" sz="2000" dirty="0"/>
              <a:t>Place of birth</a:t>
            </a:r>
          </a:p>
          <a:p>
            <a:pPr lvl="3"/>
            <a:r>
              <a:rPr lang="en-US" sz="1800" dirty="0"/>
              <a:t>Country and city</a:t>
            </a:r>
            <a:endParaRPr lang="en-US" sz="2000" dirty="0"/>
          </a:p>
          <a:p>
            <a:pPr lvl="2"/>
            <a:endParaRPr lang="en-US" sz="2000" dirty="0"/>
          </a:p>
          <a:p>
            <a:pPr lvl="1"/>
            <a:endParaRPr lang="en-US" sz="2400" dirty="0"/>
          </a:p>
          <a:p>
            <a:endParaRPr lang="en-US" dirty="0"/>
          </a:p>
        </p:txBody>
      </p:sp>
      <p:sp>
        <p:nvSpPr>
          <p:cNvPr id="7" name="Content Placeholder 6">
            <a:extLst>
              <a:ext uri="{FF2B5EF4-FFF2-40B4-BE49-F238E27FC236}">
                <a16:creationId xmlns:a16="http://schemas.microsoft.com/office/drawing/2014/main" id="{58DAE316-D985-512D-8431-02E80D8DD470}"/>
              </a:ext>
            </a:extLst>
          </p:cNvPr>
          <p:cNvSpPr>
            <a:spLocks noGrp="1"/>
          </p:cNvSpPr>
          <p:nvPr>
            <p:ph sz="half" idx="2"/>
          </p:nvPr>
        </p:nvSpPr>
        <p:spPr>
          <a:xfrm>
            <a:off x="5594123" y="2336873"/>
            <a:ext cx="5082585" cy="3599316"/>
          </a:xfrm>
        </p:spPr>
        <p:txBody>
          <a:bodyPr>
            <a:normAutofit fontScale="92500" lnSpcReduction="10000"/>
          </a:bodyPr>
          <a:lstStyle/>
          <a:p>
            <a:pPr lvl="1"/>
            <a:r>
              <a:rPr lang="en-US" dirty="0"/>
              <a:t>Date of arrival to the USA</a:t>
            </a:r>
          </a:p>
          <a:p>
            <a:pPr lvl="1"/>
            <a:r>
              <a:rPr lang="en-US" dirty="0"/>
              <a:t>The City/Location to which they went</a:t>
            </a:r>
          </a:p>
          <a:p>
            <a:pPr lvl="1"/>
            <a:r>
              <a:rPr lang="en-US" dirty="0"/>
              <a:t>Relatives</a:t>
            </a:r>
          </a:p>
          <a:p>
            <a:pPr lvl="2"/>
            <a:r>
              <a:rPr lang="en-US" dirty="0"/>
              <a:t>Spouses</a:t>
            </a:r>
          </a:p>
          <a:p>
            <a:pPr lvl="2"/>
            <a:r>
              <a:rPr lang="en-US" dirty="0"/>
              <a:t>Children </a:t>
            </a:r>
          </a:p>
          <a:p>
            <a:pPr lvl="2"/>
            <a:r>
              <a:rPr lang="en-US" dirty="0"/>
              <a:t>Siblings </a:t>
            </a:r>
          </a:p>
          <a:p>
            <a:pPr marL="0" indent="0">
              <a:buNone/>
            </a:pPr>
            <a:endParaRPr lang="en-US" dirty="0"/>
          </a:p>
          <a:p>
            <a:r>
              <a:rPr lang="en-US" sz="3000" dirty="0"/>
              <a:t>Sources for this information</a:t>
            </a:r>
          </a:p>
          <a:p>
            <a:pPr lvl="1"/>
            <a:r>
              <a:rPr lang="en-US" sz="2600" dirty="0"/>
              <a:t>Passenger lists</a:t>
            </a:r>
          </a:p>
          <a:p>
            <a:pPr lvl="1"/>
            <a:r>
              <a:rPr lang="en-US" sz="2600" dirty="0"/>
              <a:t>Family Records</a:t>
            </a:r>
          </a:p>
          <a:p>
            <a:endParaRPr lang="en-US" dirty="0"/>
          </a:p>
        </p:txBody>
      </p:sp>
    </p:spTree>
    <p:extLst>
      <p:ext uri="{BB962C8B-B14F-4D97-AF65-F5344CB8AC3E}">
        <p14:creationId xmlns:p14="http://schemas.microsoft.com/office/powerpoint/2010/main" val="376141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41A-1FC2-FAEC-054B-FB9BF505BBDA}"/>
              </a:ext>
            </a:extLst>
          </p:cNvPr>
          <p:cNvSpPr>
            <a:spLocks noGrp="1"/>
          </p:cNvSpPr>
          <p:nvPr>
            <p:ph type="title"/>
          </p:nvPr>
        </p:nvSpPr>
        <p:spPr>
          <a:xfrm>
            <a:off x="680321" y="753228"/>
            <a:ext cx="9707263" cy="1080938"/>
          </a:xfrm>
        </p:spPr>
        <p:txBody>
          <a:bodyPr>
            <a:normAutofit/>
          </a:bodyPr>
          <a:lstStyle/>
          <a:p>
            <a:r>
              <a:rPr lang="en-US" dirty="0"/>
              <a:t>USCIS Genealogy - </a:t>
            </a:r>
            <a:r>
              <a:rPr lang="en-US" sz="3200" dirty="0"/>
              <a:t>How Does the Process Work?</a:t>
            </a:r>
            <a:endParaRPr lang="en-US" dirty="0"/>
          </a:p>
        </p:txBody>
      </p:sp>
      <p:sp>
        <p:nvSpPr>
          <p:cNvPr id="3" name="Content Placeholder 2">
            <a:extLst>
              <a:ext uri="{FF2B5EF4-FFF2-40B4-BE49-F238E27FC236}">
                <a16:creationId xmlns:a16="http://schemas.microsoft.com/office/drawing/2014/main" id="{A6C76B3E-3DBF-9218-844D-4549E023D121}"/>
              </a:ext>
            </a:extLst>
          </p:cNvPr>
          <p:cNvSpPr>
            <a:spLocks noGrp="1"/>
          </p:cNvSpPr>
          <p:nvPr>
            <p:ph idx="1"/>
          </p:nvPr>
        </p:nvSpPr>
        <p:spPr>
          <a:xfrm>
            <a:off x="297144" y="2505456"/>
            <a:ext cx="6147199" cy="3599316"/>
          </a:xfrm>
        </p:spPr>
        <p:txBody>
          <a:bodyPr>
            <a:normAutofit lnSpcReduction="10000"/>
          </a:bodyPr>
          <a:lstStyle/>
          <a:p>
            <a:r>
              <a:rPr lang="en-US" dirty="0"/>
              <a:t>Start with USCIS Genealogy Page</a:t>
            </a:r>
          </a:p>
          <a:p>
            <a:pPr lvl="1"/>
            <a:r>
              <a:rPr lang="en-US" dirty="0">
                <a:hlinkClick r:id="rId2"/>
              </a:rPr>
              <a:t>https://www.uscis.gov/records/genealogy</a:t>
            </a:r>
            <a:r>
              <a:rPr lang="en-US" dirty="0"/>
              <a:t> </a:t>
            </a:r>
          </a:p>
          <a:p>
            <a:r>
              <a:rPr lang="en-US" dirty="0"/>
              <a:t>Need to have a Case ID </a:t>
            </a:r>
          </a:p>
          <a:p>
            <a:r>
              <a:rPr lang="en-US" dirty="0"/>
              <a:t>Order an Index or Search Request</a:t>
            </a:r>
          </a:p>
          <a:p>
            <a:pPr lvl="1"/>
            <a:r>
              <a:rPr lang="en-US" dirty="0"/>
              <a:t>Requesting Records - Starting Your Search</a:t>
            </a:r>
          </a:p>
          <a:p>
            <a:pPr lvl="1"/>
            <a:r>
              <a:rPr lang="en-US" dirty="0">
                <a:solidFill>
                  <a:srgbClr val="FFAE3E"/>
                </a:solidFill>
                <a:hlinkClick r:id="rId3">
                  <a:extLst>
                    <a:ext uri="{A12FA001-AC4F-418D-AE19-62706E023703}">
                      <ahyp:hlinkClr xmlns:ahyp="http://schemas.microsoft.com/office/drawing/2018/hyperlinkcolor" val="tx"/>
                    </a:ext>
                  </a:extLst>
                </a:hlinkClick>
              </a:rPr>
              <a:t>https://genealogy.uscis.dhs.gov/#/</a:t>
            </a:r>
            <a:endParaRPr lang="en-US" dirty="0"/>
          </a:p>
          <a:p>
            <a:r>
              <a:rPr lang="en-US" dirty="0"/>
              <a:t>Index Search Request (RED BOX)</a:t>
            </a:r>
          </a:p>
          <a:p>
            <a:pPr lvl="1"/>
            <a:r>
              <a:rPr lang="en-US" dirty="0">
                <a:hlinkClick r:id="rId4"/>
              </a:rPr>
              <a:t>https://genealogy.uscis.dhs.gov/#/search</a:t>
            </a:r>
            <a:r>
              <a:rPr lang="en-US" dirty="0"/>
              <a:t> </a:t>
            </a:r>
          </a:p>
          <a:p>
            <a:r>
              <a:rPr lang="en-US" dirty="0"/>
              <a:t>Record Request with Case ID</a:t>
            </a:r>
          </a:p>
          <a:p>
            <a:pPr lvl="1"/>
            <a:r>
              <a:rPr lang="en-US" dirty="0">
                <a:hlinkClick r:id="rId5"/>
              </a:rPr>
              <a:t>https://genealogy.uscis.dhs.gov/#/cases/id</a:t>
            </a:r>
            <a:endParaRPr lang="en-US" dirty="0"/>
          </a:p>
          <a:p>
            <a:endParaRPr lang="en-US" dirty="0"/>
          </a:p>
        </p:txBody>
      </p:sp>
      <p:pic>
        <p:nvPicPr>
          <p:cNvPr id="4" name="Picture 3">
            <a:extLst>
              <a:ext uri="{FF2B5EF4-FFF2-40B4-BE49-F238E27FC236}">
                <a16:creationId xmlns:a16="http://schemas.microsoft.com/office/drawing/2014/main" id="{8F50CDC0-0BF9-CF69-6501-766444CED552}"/>
              </a:ext>
            </a:extLst>
          </p:cNvPr>
          <p:cNvPicPr>
            <a:picLocks noChangeAspect="1"/>
          </p:cNvPicPr>
          <p:nvPr/>
        </p:nvPicPr>
        <p:blipFill>
          <a:blip r:embed="rId6"/>
          <a:stretch>
            <a:fillRect/>
          </a:stretch>
        </p:blipFill>
        <p:spPr>
          <a:xfrm>
            <a:off x="6444343" y="2064350"/>
            <a:ext cx="5668166" cy="4677428"/>
          </a:xfrm>
          <a:prstGeom prst="rect">
            <a:avLst/>
          </a:prstGeom>
        </p:spPr>
      </p:pic>
      <p:sp>
        <p:nvSpPr>
          <p:cNvPr id="6" name="Rectangle 5">
            <a:extLst>
              <a:ext uri="{FF2B5EF4-FFF2-40B4-BE49-F238E27FC236}">
                <a16:creationId xmlns:a16="http://schemas.microsoft.com/office/drawing/2014/main" id="{3EFA071B-8276-D0BB-F613-942FA553DF08}"/>
              </a:ext>
            </a:extLst>
          </p:cNvPr>
          <p:cNvSpPr/>
          <p:nvPr/>
        </p:nvSpPr>
        <p:spPr>
          <a:xfrm>
            <a:off x="8897112" y="3913632"/>
            <a:ext cx="2496312" cy="685800"/>
          </a:xfrm>
          <a:prstGeom prst="rect">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F7F4AAE-CE86-4908-4A8B-40A95AC17C8A}"/>
              </a:ext>
            </a:extLst>
          </p:cNvPr>
          <p:cNvCxnSpPr>
            <a:cxnSpLocks/>
          </p:cNvCxnSpPr>
          <p:nvPr/>
        </p:nvCxnSpPr>
        <p:spPr>
          <a:xfrm flipV="1">
            <a:off x="5157216" y="3913632"/>
            <a:ext cx="3739896" cy="68580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23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34CD-04B5-E977-BF95-A096222D15D4}"/>
              </a:ext>
            </a:extLst>
          </p:cNvPr>
          <p:cNvSpPr>
            <a:spLocks noGrp="1"/>
          </p:cNvSpPr>
          <p:nvPr>
            <p:ph type="title"/>
          </p:nvPr>
        </p:nvSpPr>
        <p:spPr>
          <a:xfrm>
            <a:off x="680321" y="753228"/>
            <a:ext cx="9613861" cy="1080938"/>
          </a:xfrm>
        </p:spPr>
        <p:txBody>
          <a:bodyPr>
            <a:normAutofit/>
          </a:bodyPr>
          <a:lstStyle/>
          <a:p>
            <a:r>
              <a:rPr lang="en-US" dirty="0"/>
              <a:t>Search Process – Index Search Request </a:t>
            </a:r>
          </a:p>
        </p:txBody>
      </p:sp>
      <p:sp>
        <p:nvSpPr>
          <p:cNvPr id="11" name="Content Placeholder 10">
            <a:extLst>
              <a:ext uri="{FF2B5EF4-FFF2-40B4-BE49-F238E27FC236}">
                <a16:creationId xmlns:a16="http://schemas.microsoft.com/office/drawing/2014/main" id="{EAD37BEE-ED92-1F2F-2E41-6CE35B1CD1E4}"/>
              </a:ext>
            </a:extLst>
          </p:cNvPr>
          <p:cNvSpPr>
            <a:spLocks noGrp="1"/>
          </p:cNvSpPr>
          <p:nvPr>
            <p:ph idx="1"/>
          </p:nvPr>
        </p:nvSpPr>
        <p:spPr>
          <a:xfrm>
            <a:off x="680321" y="2336872"/>
            <a:ext cx="5211977" cy="4393112"/>
          </a:xfrm>
        </p:spPr>
        <p:txBody>
          <a:bodyPr>
            <a:normAutofit fontScale="92500" lnSpcReduction="10000"/>
          </a:bodyPr>
          <a:lstStyle/>
          <a:p>
            <a:pPr marL="342900" indent="-342900">
              <a:buAutoNum type="arabicParenR"/>
            </a:pPr>
            <a:r>
              <a:rPr lang="en-US" sz="1600" u="sng" dirty="0"/>
              <a:t>First</a:t>
            </a:r>
          </a:p>
          <a:p>
            <a:pPr marL="342900" indent="-342900">
              <a:buAutoNum type="arabicParenR"/>
            </a:pPr>
            <a:r>
              <a:rPr lang="en-US" sz="1600" dirty="0"/>
              <a:t>Start a “Index Search Request” </a:t>
            </a:r>
          </a:p>
          <a:p>
            <a:pPr marL="342900" indent="-342900">
              <a:buAutoNum type="arabicParenR"/>
            </a:pPr>
            <a:r>
              <a:rPr lang="en-US" sz="1600" dirty="0"/>
              <a:t>It will cost $65.00</a:t>
            </a:r>
          </a:p>
          <a:p>
            <a:pPr marL="800100" lvl="1" indent="-342900">
              <a:buAutoNum type="arabicParenR"/>
            </a:pPr>
            <a:r>
              <a:rPr lang="en-US" sz="1200" dirty="0"/>
              <a:t>Remember your answer to your “Secret Question” when you submit the application</a:t>
            </a:r>
          </a:p>
          <a:p>
            <a:pPr marL="342900" indent="-342900">
              <a:buAutoNum type="arabicParenR"/>
            </a:pPr>
            <a:r>
              <a:rPr lang="en-US" sz="1600" dirty="0"/>
              <a:t>If there is a record for the person you will receive a Case ID number</a:t>
            </a:r>
          </a:p>
          <a:p>
            <a:pPr marL="342900" indent="-342900">
              <a:buAutoNum type="arabicParenR"/>
            </a:pPr>
            <a:r>
              <a:rPr lang="en-US" sz="1600" u="sng" dirty="0"/>
              <a:t>Second</a:t>
            </a:r>
          </a:p>
          <a:p>
            <a:pPr marL="342900" indent="-342900">
              <a:buAutoNum type="arabicParenR"/>
            </a:pPr>
            <a:r>
              <a:rPr lang="en-US" sz="1600" dirty="0"/>
              <a:t>With the Case ID select the “Record Request with Case ID”</a:t>
            </a:r>
          </a:p>
          <a:p>
            <a:pPr marL="342900" indent="-342900">
              <a:buAutoNum type="arabicParenR"/>
            </a:pPr>
            <a:r>
              <a:rPr lang="en-US" sz="1600" dirty="0"/>
              <a:t>Enter the information requested</a:t>
            </a:r>
          </a:p>
          <a:p>
            <a:pPr marL="342900" indent="-342900">
              <a:buAutoNum type="arabicParenR"/>
            </a:pPr>
            <a:r>
              <a:rPr lang="en-US" sz="1600" dirty="0"/>
              <a:t>It will cost $65.00</a:t>
            </a:r>
          </a:p>
          <a:p>
            <a:pPr marL="342900" indent="-342900">
              <a:buAutoNum type="arabicParenR"/>
            </a:pPr>
            <a:r>
              <a:rPr lang="en-US" sz="1600" dirty="0"/>
              <a:t>Records will then be provided by</a:t>
            </a:r>
          </a:p>
          <a:p>
            <a:pPr marL="800100" lvl="1" indent="-342900">
              <a:buAutoNum type="arabicParenR"/>
            </a:pPr>
            <a:r>
              <a:rPr lang="en-US" sz="1200" dirty="0"/>
              <a:t>Via USPS</a:t>
            </a:r>
          </a:p>
          <a:p>
            <a:pPr marL="800100" lvl="1" indent="-342900">
              <a:buAutoNum type="arabicParenR"/>
            </a:pPr>
            <a:r>
              <a:rPr lang="en-US" sz="1200" dirty="0"/>
              <a:t>Via USCIS MyAccount</a:t>
            </a:r>
          </a:p>
          <a:p>
            <a:pPr marL="342900" indent="-342900">
              <a:buAutoNum type="arabicParenR"/>
            </a:pPr>
            <a:r>
              <a:rPr lang="en-US" sz="1600" dirty="0"/>
              <a:t>Delivery depends upon your selection in 8</a:t>
            </a:r>
          </a:p>
          <a:p>
            <a:endParaRPr lang="en-US" sz="2000" dirty="0"/>
          </a:p>
        </p:txBody>
      </p:sp>
      <p:sp>
        <p:nvSpPr>
          <p:cNvPr id="14" name="Rectangle 13">
            <a:extLst>
              <a:ext uri="{FF2B5EF4-FFF2-40B4-BE49-F238E27FC236}">
                <a16:creationId xmlns:a16="http://schemas.microsoft.com/office/drawing/2014/main" id="{CCA8E4C0-5A30-4755-B155-08BB36C8E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7104" y="2336872"/>
            <a:ext cx="2647788"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EF88DC-88C3-EED8-26ED-8515497ED0DD}"/>
              </a:ext>
            </a:extLst>
          </p:cNvPr>
          <p:cNvPicPr>
            <a:picLocks noChangeAspect="1"/>
          </p:cNvPicPr>
          <p:nvPr/>
        </p:nvPicPr>
        <p:blipFill>
          <a:blip r:embed="rId2"/>
          <a:stretch>
            <a:fillRect/>
          </a:stretch>
        </p:blipFill>
        <p:spPr>
          <a:xfrm>
            <a:off x="6317105" y="2499152"/>
            <a:ext cx="2647788" cy="3238884"/>
          </a:xfrm>
          <a:prstGeom prst="rect">
            <a:avLst/>
          </a:prstGeom>
        </p:spPr>
      </p:pic>
      <p:sp>
        <p:nvSpPr>
          <p:cNvPr id="16" name="Rectangle 15">
            <a:extLst>
              <a:ext uri="{FF2B5EF4-FFF2-40B4-BE49-F238E27FC236}">
                <a16:creationId xmlns:a16="http://schemas.microsoft.com/office/drawing/2014/main" id="{375042C6-6A6E-4F79-A746-797431EA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9664" y="2336872"/>
            <a:ext cx="2673942"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B0457FD-2107-4466-DFD5-709FAE460147}"/>
              </a:ext>
            </a:extLst>
          </p:cNvPr>
          <p:cNvPicPr>
            <a:picLocks noChangeAspect="1"/>
          </p:cNvPicPr>
          <p:nvPr/>
        </p:nvPicPr>
        <p:blipFill>
          <a:blip r:embed="rId3"/>
          <a:stretch>
            <a:fillRect/>
          </a:stretch>
        </p:blipFill>
        <p:spPr>
          <a:xfrm>
            <a:off x="9208820" y="2892491"/>
            <a:ext cx="2691416" cy="2213542"/>
          </a:xfrm>
          <a:prstGeom prst="rect">
            <a:avLst/>
          </a:prstGeom>
        </p:spPr>
      </p:pic>
    </p:spTree>
    <p:extLst>
      <p:ext uri="{BB962C8B-B14F-4D97-AF65-F5344CB8AC3E}">
        <p14:creationId xmlns:p14="http://schemas.microsoft.com/office/powerpoint/2010/main" val="178850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BB02-908F-DB10-8BEC-813598354DC4}"/>
              </a:ext>
            </a:extLst>
          </p:cNvPr>
          <p:cNvSpPr>
            <a:spLocks noGrp="1"/>
          </p:cNvSpPr>
          <p:nvPr>
            <p:ph type="title"/>
          </p:nvPr>
        </p:nvSpPr>
        <p:spPr/>
        <p:txBody>
          <a:bodyPr/>
          <a:lstStyle/>
          <a:p>
            <a:r>
              <a:rPr lang="en-US" dirty="0"/>
              <a:t>Index Search Request</a:t>
            </a:r>
          </a:p>
        </p:txBody>
      </p:sp>
      <p:sp>
        <p:nvSpPr>
          <p:cNvPr id="3" name="Content Placeholder 2">
            <a:extLst>
              <a:ext uri="{FF2B5EF4-FFF2-40B4-BE49-F238E27FC236}">
                <a16:creationId xmlns:a16="http://schemas.microsoft.com/office/drawing/2014/main" id="{0B043525-688A-AD58-A602-A6BCCDDBE7D0}"/>
              </a:ext>
            </a:extLst>
          </p:cNvPr>
          <p:cNvSpPr>
            <a:spLocks noGrp="1"/>
          </p:cNvSpPr>
          <p:nvPr>
            <p:ph idx="1"/>
          </p:nvPr>
        </p:nvSpPr>
        <p:spPr>
          <a:xfrm>
            <a:off x="680322" y="2378120"/>
            <a:ext cx="3829514" cy="3599316"/>
          </a:xfrm>
        </p:spPr>
        <p:txBody>
          <a:bodyPr>
            <a:normAutofit lnSpcReduction="10000"/>
          </a:bodyPr>
          <a:lstStyle/>
          <a:p>
            <a:r>
              <a:rPr lang="en-US" dirty="0"/>
              <a:t>Enter the information as indicated in the application</a:t>
            </a:r>
          </a:p>
          <a:p>
            <a:r>
              <a:rPr lang="en-US" dirty="0"/>
              <a:t>Includes your information</a:t>
            </a:r>
          </a:p>
          <a:p>
            <a:r>
              <a:rPr lang="en-US" dirty="0"/>
              <a:t>Then the person for whom you are searching</a:t>
            </a:r>
          </a:p>
          <a:p>
            <a:r>
              <a:rPr lang="en-US" dirty="0"/>
              <a:t>Submit and Pay</a:t>
            </a:r>
          </a:p>
          <a:p>
            <a:r>
              <a:rPr lang="en-US" sz="1600" dirty="0">
                <a:hlinkClick r:id="rId2"/>
              </a:rPr>
              <a:t>https://genealogy.uscis.dhs.gov/#/search</a:t>
            </a:r>
            <a:r>
              <a:rPr lang="en-US" sz="1600" dirty="0"/>
              <a:t> </a:t>
            </a:r>
          </a:p>
          <a:p>
            <a:endParaRPr lang="en-US" dirty="0"/>
          </a:p>
        </p:txBody>
      </p:sp>
      <p:pic>
        <p:nvPicPr>
          <p:cNvPr id="4" name="Picture 3">
            <a:extLst>
              <a:ext uri="{FF2B5EF4-FFF2-40B4-BE49-F238E27FC236}">
                <a16:creationId xmlns:a16="http://schemas.microsoft.com/office/drawing/2014/main" id="{7CA06932-0B7F-7996-F75A-3DEA8831E811}"/>
              </a:ext>
            </a:extLst>
          </p:cNvPr>
          <p:cNvPicPr>
            <a:picLocks noChangeAspect="1"/>
          </p:cNvPicPr>
          <p:nvPr/>
        </p:nvPicPr>
        <p:blipFill>
          <a:blip r:embed="rId3"/>
          <a:stretch>
            <a:fillRect/>
          </a:stretch>
        </p:blipFill>
        <p:spPr>
          <a:xfrm>
            <a:off x="4634164" y="2612013"/>
            <a:ext cx="3807399" cy="3108691"/>
          </a:xfrm>
          <a:prstGeom prst="rect">
            <a:avLst/>
          </a:prstGeom>
        </p:spPr>
      </p:pic>
      <p:pic>
        <p:nvPicPr>
          <p:cNvPr id="5" name="Picture 4">
            <a:extLst>
              <a:ext uri="{FF2B5EF4-FFF2-40B4-BE49-F238E27FC236}">
                <a16:creationId xmlns:a16="http://schemas.microsoft.com/office/drawing/2014/main" id="{ABE536B9-5501-0B4A-E09D-17F2599EF318}"/>
              </a:ext>
            </a:extLst>
          </p:cNvPr>
          <p:cNvPicPr>
            <a:picLocks noChangeAspect="1"/>
          </p:cNvPicPr>
          <p:nvPr/>
        </p:nvPicPr>
        <p:blipFill>
          <a:blip r:embed="rId4"/>
          <a:stretch>
            <a:fillRect/>
          </a:stretch>
        </p:blipFill>
        <p:spPr>
          <a:xfrm>
            <a:off x="4439004" y="2463278"/>
            <a:ext cx="4260912" cy="3429000"/>
          </a:xfrm>
          <a:prstGeom prst="rect">
            <a:avLst/>
          </a:prstGeom>
        </p:spPr>
      </p:pic>
      <p:sp>
        <p:nvSpPr>
          <p:cNvPr id="6" name="TextBox 5">
            <a:extLst>
              <a:ext uri="{FF2B5EF4-FFF2-40B4-BE49-F238E27FC236}">
                <a16:creationId xmlns:a16="http://schemas.microsoft.com/office/drawing/2014/main" id="{62F4E5D2-D3F7-1BCB-11FC-F3D7619146D0}"/>
              </a:ext>
            </a:extLst>
          </p:cNvPr>
          <p:cNvSpPr txBox="1"/>
          <p:nvPr/>
        </p:nvSpPr>
        <p:spPr>
          <a:xfrm>
            <a:off x="9506279" y="4353373"/>
            <a:ext cx="2265365" cy="1200329"/>
          </a:xfrm>
          <a:prstGeom prst="rect">
            <a:avLst/>
          </a:prstGeom>
          <a:noFill/>
        </p:spPr>
        <p:txBody>
          <a:bodyPr wrap="none" rtlCol="0">
            <a:spAutoFit/>
          </a:bodyPr>
          <a:lstStyle/>
          <a:p>
            <a:pPr algn="ctr"/>
            <a:r>
              <a:rPr lang="en-US" sz="3600" b="1" dirty="0"/>
              <a:t>Outcome </a:t>
            </a:r>
          </a:p>
          <a:p>
            <a:pPr algn="ctr"/>
            <a:r>
              <a:rPr lang="en-US" sz="3600" b="1" dirty="0"/>
              <a:t>“Case ID”</a:t>
            </a:r>
          </a:p>
        </p:txBody>
      </p:sp>
      <p:cxnSp>
        <p:nvCxnSpPr>
          <p:cNvPr id="7" name="Straight Arrow Connector 6">
            <a:extLst>
              <a:ext uri="{FF2B5EF4-FFF2-40B4-BE49-F238E27FC236}">
                <a16:creationId xmlns:a16="http://schemas.microsoft.com/office/drawing/2014/main" id="{EC203AB2-D5A6-6E0A-0FCB-EEA50C7EDFAF}"/>
              </a:ext>
            </a:extLst>
          </p:cNvPr>
          <p:cNvCxnSpPr>
            <a:cxnSpLocks/>
          </p:cNvCxnSpPr>
          <p:nvPr/>
        </p:nvCxnSpPr>
        <p:spPr>
          <a:xfrm>
            <a:off x="8809298" y="4166358"/>
            <a:ext cx="891596" cy="187015"/>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51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FC32B-9249-D2B6-EEFC-3586464E6236}"/>
              </a:ext>
            </a:extLst>
          </p:cNvPr>
          <p:cNvSpPr>
            <a:spLocks noGrp="1"/>
          </p:cNvSpPr>
          <p:nvPr>
            <p:ph type="title"/>
          </p:nvPr>
        </p:nvSpPr>
        <p:spPr/>
        <p:txBody>
          <a:bodyPr>
            <a:normAutofit/>
          </a:bodyPr>
          <a:lstStyle/>
          <a:p>
            <a:r>
              <a:rPr lang="en-US" b="1" dirty="0"/>
              <a:t>Search for Immigrant Record by Case ID</a:t>
            </a:r>
          </a:p>
        </p:txBody>
      </p:sp>
      <p:sp>
        <p:nvSpPr>
          <p:cNvPr id="9" name="Content Placeholder 8">
            <a:extLst>
              <a:ext uri="{FF2B5EF4-FFF2-40B4-BE49-F238E27FC236}">
                <a16:creationId xmlns:a16="http://schemas.microsoft.com/office/drawing/2014/main" id="{BF040A4B-6542-0882-2DF0-81EB66659C5C}"/>
              </a:ext>
            </a:extLst>
          </p:cNvPr>
          <p:cNvSpPr>
            <a:spLocks noGrp="1"/>
          </p:cNvSpPr>
          <p:nvPr>
            <p:ph idx="1"/>
          </p:nvPr>
        </p:nvSpPr>
        <p:spPr>
          <a:xfrm>
            <a:off x="600876" y="5797296"/>
            <a:ext cx="9962622" cy="774616"/>
          </a:xfrm>
        </p:spPr>
        <p:txBody>
          <a:bodyPr>
            <a:normAutofit fontScale="92500" lnSpcReduction="10000"/>
          </a:bodyPr>
          <a:lstStyle/>
          <a:p>
            <a:r>
              <a:rPr lang="en-US" dirty="0">
                <a:hlinkClick r:id="rId2"/>
              </a:rPr>
              <a:t>https://genealogy.uscis.dhs.gov/#/cases/id</a:t>
            </a:r>
            <a:r>
              <a:rPr lang="en-US" dirty="0"/>
              <a:t> </a:t>
            </a:r>
          </a:p>
          <a:p>
            <a:r>
              <a:rPr lang="en-US" dirty="0"/>
              <a:t>Provides status update on finding and delivering records</a:t>
            </a:r>
          </a:p>
        </p:txBody>
      </p:sp>
      <p:pic>
        <p:nvPicPr>
          <p:cNvPr id="3" name="Picture 2">
            <a:extLst>
              <a:ext uri="{FF2B5EF4-FFF2-40B4-BE49-F238E27FC236}">
                <a16:creationId xmlns:a16="http://schemas.microsoft.com/office/drawing/2014/main" id="{80CA45DF-35D5-0933-7CC9-409F8A998B9F}"/>
              </a:ext>
            </a:extLst>
          </p:cNvPr>
          <p:cNvPicPr>
            <a:picLocks noChangeAspect="1"/>
          </p:cNvPicPr>
          <p:nvPr/>
        </p:nvPicPr>
        <p:blipFill>
          <a:blip r:embed="rId3"/>
          <a:stretch>
            <a:fillRect/>
          </a:stretch>
        </p:blipFill>
        <p:spPr>
          <a:xfrm>
            <a:off x="7037760" y="2221147"/>
            <a:ext cx="5015613" cy="3315163"/>
          </a:xfrm>
          <a:prstGeom prst="rect">
            <a:avLst/>
          </a:prstGeom>
        </p:spPr>
      </p:pic>
      <p:sp>
        <p:nvSpPr>
          <p:cNvPr id="7" name="TextBox 6">
            <a:extLst>
              <a:ext uri="{FF2B5EF4-FFF2-40B4-BE49-F238E27FC236}">
                <a16:creationId xmlns:a16="http://schemas.microsoft.com/office/drawing/2014/main" id="{9E6296FD-932E-21D9-61B6-1EBBB9EAA48C}"/>
              </a:ext>
            </a:extLst>
          </p:cNvPr>
          <p:cNvSpPr txBox="1"/>
          <p:nvPr/>
        </p:nvSpPr>
        <p:spPr>
          <a:xfrm>
            <a:off x="0" y="2806915"/>
            <a:ext cx="2271365" cy="1938992"/>
          </a:xfrm>
          <a:prstGeom prst="rect">
            <a:avLst/>
          </a:prstGeom>
          <a:noFill/>
        </p:spPr>
        <p:txBody>
          <a:bodyPr wrap="square" rtlCol="0">
            <a:spAutoFit/>
          </a:bodyPr>
          <a:lstStyle/>
          <a:p>
            <a:pPr algn="ctr"/>
            <a:r>
              <a:rPr lang="en-US" sz="2400" b="1" dirty="0"/>
              <a:t> Have Case ID,</a:t>
            </a:r>
          </a:p>
          <a:p>
            <a:pPr algn="ctr"/>
            <a:r>
              <a:rPr lang="en-US" sz="2400" b="1" dirty="0"/>
              <a:t>Choose Record Request with Case ID</a:t>
            </a:r>
          </a:p>
        </p:txBody>
      </p:sp>
      <p:cxnSp>
        <p:nvCxnSpPr>
          <p:cNvPr id="10" name="Straight Arrow Connector 9">
            <a:extLst>
              <a:ext uri="{FF2B5EF4-FFF2-40B4-BE49-F238E27FC236}">
                <a16:creationId xmlns:a16="http://schemas.microsoft.com/office/drawing/2014/main" id="{558EE00D-8244-D400-C663-A0C264CAE553}"/>
              </a:ext>
            </a:extLst>
          </p:cNvPr>
          <p:cNvCxnSpPr>
            <a:cxnSpLocks/>
          </p:cNvCxnSpPr>
          <p:nvPr/>
        </p:nvCxnSpPr>
        <p:spPr>
          <a:xfrm>
            <a:off x="2124470" y="3842375"/>
            <a:ext cx="897564" cy="0"/>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9E97C6CA-0A8A-E111-54D3-37DDA820795D}"/>
              </a:ext>
            </a:extLst>
          </p:cNvPr>
          <p:cNvCxnSpPr>
            <a:cxnSpLocks/>
          </p:cNvCxnSpPr>
          <p:nvPr/>
        </p:nvCxnSpPr>
        <p:spPr>
          <a:xfrm>
            <a:off x="5331616" y="3418568"/>
            <a:ext cx="1706144" cy="0"/>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55BCD1CE-D673-CED9-6A22-78B8CA59A5BA}"/>
              </a:ext>
            </a:extLst>
          </p:cNvPr>
          <p:cNvCxnSpPr>
            <a:cxnSpLocks/>
          </p:cNvCxnSpPr>
          <p:nvPr/>
        </p:nvCxnSpPr>
        <p:spPr>
          <a:xfrm flipV="1">
            <a:off x="5618102" y="3902741"/>
            <a:ext cx="1419658" cy="654007"/>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AD31D0AF-7755-42BB-7978-FE0B8ACCF583}"/>
              </a:ext>
            </a:extLst>
          </p:cNvPr>
          <p:cNvPicPr>
            <a:picLocks noChangeAspect="1"/>
          </p:cNvPicPr>
          <p:nvPr/>
        </p:nvPicPr>
        <p:blipFill>
          <a:blip r:embed="rId4"/>
          <a:stretch>
            <a:fillRect/>
          </a:stretch>
        </p:blipFill>
        <p:spPr>
          <a:xfrm>
            <a:off x="3022034" y="2351639"/>
            <a:ext cx="2271365" cy="3315164"/>
          </a:xfrm>
          <a:prstGeom prst="rect">
            <a:avLst/>
          </a:prstGeom>
        </p:spPr>
      </p:pic>
      <p:sp>
        <p:nvSpPr>
          <p:cNvPr id="16" name="TextBox 15">
            <a:extLst>
              <a:ext uri="{FF2B5EF4-FFF2-40B4-BE49-F238E27FC236}">
                <a16:creationId xmlns:a16="http://schemas.microsoft.com/office/drawing/2014/main" id="{7B60D371-75D6-50E3-F052-9218B3370616}"/>
              </a:ext>
            </a:extLst>
          </p:cNvPr>
          <p:cNvSpPr txBox="1"/>
          <p:nvPr/>
        </p:nvSpPr>
        <p:spPr>
          <a:xfrm>
            <a:off x="5487250" y="2015238"/>
            <a:ext cx="1446405" cy="1200329"/>
          </a:xfrm>
          <a:prstGeom prst="rect">
            <a:avLst/>
          </a:prstGeom>
          <a:noFill/>
        </p:spPr>
        <p:txBody>
          <a:bodyPr wrap="square" rtlCol="0">
            <a:spAutoFit/>
          </a:bodyPr>
          <a:lstStyle/>
          <a:p>
            <a:pPr algn="ctr"/>
            <a:r>
              <a:rPr lang="en-US" sz="2400" b="1" dirty="0"/>
              <a:t> Then Enter Case ID,</a:t>
            </a:r>
          </a:p>
        </p:txBody>
      </p:sp>
    </p:spTree>
    <p:extLst>
      <p:ext uri="{BB962C8B-B14F-4D97-AF65-F5344CB8AC3E}">
        <p14:creationId xmlns:p14="http://schemas.microsoft.com/office/powerpoint/2010/main" val="389010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E121-DCEA-4A34-74F7-32633AC61577}"/>
              </a:ext>
            </a:extLst>
          </p:cNvPr>
          <p:cNvSpPr>
            <a:spLocks noGrp="1"/>
          </p:cNvSpPr>
          <p:nvPr>
            <p:ph type="title"/>
          </p:nvPr>
        </p:nvSpPr>
        <p:spPr>
          <a:xfrm>
            <a:off x="680321" y="753228"/>
            <a:ext cx="9700296" cy="1080938"/>
          </a:xfrm>
        </p:spPr>
        <p:txBody>
          <a:bodyPr/>
          <a:lstStyle/>
          <a:p>
            <a:r>
              <a:rPr lang="en-US" dirty="0"/>
              <a:t>Recommendation – USCIS Account Registration</a:t>
            </a:r>
          </a:p>
        </p:txBody>
      </p:sp>
      <p:sp>
        <p:nvSpPr>
          <p:cNvPr id="3" name="Content Placeholder 2">
            <a:extLst>
              <a:ext uri="{FF2B5EF4-FFF2-40B4-BE49-F238E27FC236}">
                <a16:creationId xmlns:a16="http://schemas.microsoft.com/office/drawing/2014/main" id="{D6A1F87E-C41F-7BCB-323B-D4B660EF1957}"/>
              </a:ext>
            </a:extLst>
          </p:cNvPr>
          <p:cNvSpPr>
            <a:spLocks noGrp="1"/>
          </p:cNvSpPr>
          <p:nvPr>
            <p:ph idx="1"/>
          </p:nvPr>
        </p:nvSpPr>
        <p:spPr>
          <a:xfrm>
            <a:off x="680321" y="2336873"/>
            <a:ext cx="10788868" cy="3599316"/>
          </a:xfrm>
        </p:spPr>
        <p:txBody>
          <a:bodyPr>
            <a:normAutofit/>
          </a:bodyPr>
          <a:lstStyle/>
          <a:p>
            <a:r>
              <a:rPr lang="en-US" sz="2800" dirty="0"/>
              <a:t>Skip the USPS delivery of a hard copy</a:t>
            </a:r>
          </a:p>
          <a:p>
            <a:r>
              <a:rPr lang="en-US" sz="2800" dirty="0"/>
              <a:t>Establish a USCIS MyAccount</a:t>
            </a:r>
          </a:p>
          <a:p>
            <a:r>
              <a:rPr lang="en-US" sz="2800" dirty="0"/>
              <a:t>Obtain the digital copies of the records that were download to the account after requesting USCIS Genealogical records</a:t>
            </a:r>
          </a:p>
          <a:p>
            <a:pPr lvl="1"/>
            <a:r>
              <a:rPr lang="en-US" sz="2400" dirty="0"/>
              <a:t>Sign up for receiving information digitally</a:t>
            </a:r>
          </a:p>
          <a:p>
            <a:pPr lvl="1"/>
            <a:r>
              <a:rPr lang="en-US" sz="2400" dirty="0"/>
              <a:t>Need to select this delivery method during Record Request submission </a:t>
            </a:r>
          </a:p>
          <a:p>
            <a:r>
              <a:rPr lang="en-US" sz="2800" dirty="0"/>
              <a:t>What is the link for the USCIS MyAccount website</a:t>
            </a:r>
          </a:p>
          <a:p>
            <a:pPr lvl="1"/>
            <a:r>
              <a:rPr lang="en-US" sz="2400" dirty="0">
                <a:hlinkClick r:id="rId2"/>
              </a:rPr>
              <a:t>https://myaccount.uscis.gov/</a:t>
            </a:r>
            <a:r>
              <a:rPr lang="en-US" sz="2400" dirty="0"/>
              <a:t> </a:t>
            </a:r>
          </a:p>
        </p:txBody>
      </p:sp>
    </p:spTree>
    <p:extLst>
      <p:ext uri="{BB962C8B-B14F-4D97-AF65-F5344CB8AC3E}">
        <p14:creationId xmlns:p14="http://schemas.microsoft.com/office/powerpoint/2010/main" val="189732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7695-5BEC-531F-BC88-128022F74AE6}"/>
              </a:ext>
            </a:extLst>
          </p:cNvPr>
          <p:cNvSpPr>
            <a:spLocks noGrp="1"/>
          </p:cNvSpPr>
          <p:nvPr>
            <p:ph type="title"/>
          </p:nvPr>
        </p:nvSpPr>
        <p:spPr/>
        <p:txBody>
          <a:bodyPr/>
          <a:lstStyle/>
          <a:p>
            <a:r>
              <a:rPr lang="en-US" dirty="0"/>
              <a:t>USCIS Login Process </a:t>
            </a:r>
          </a:p>
        </p:txBody>
      </p:sp>
      <p:sp>
        <p:nvSpPr>
          <p:cNvPr id="3" name="Content Placeholder 2">
            <a:extLst>
              <a:ext uri="{FF2B5EF4-FFF2-40B4-BE49-F238E27FC236}">
                <a16:creationId xmlns:a16="http://schemas.microsoft.com/office/drawing/2014/main" id="{998E0F20-2BE4-8B07-E899-C624C4A21B8C}"/>
              </a:ext>
            </a:extLst>
          </p:cNvPr>
          <p:cNvSpPr>
            <a:spLocks noGrp="1"/>
          </p:cNvSpPr>
          <p:nvPr>
            <p:ph idx="1"/>
          </p:nvPr>
        </p:nvSpPr>
        <p:spPr>
          <a:xfrm>
            <a:off x="5834857" y="2182941"/>
            <a:ext cx="2834641" cy="4127935"/>
          </a:xfrm>
        </p:spPr>
        <p:txBody>
          <a:bodyPr>
            <a:normAutofit/>
          </a:bodyPr>
          <a:lstStyle/>
          <a:p>
            <a:r>
              <a:rPr lang="en-US" sz="2000" dirty="0"/>
              <a:t>Very important to select the “First” button first</a:t>
            </a:r>
          </a:p>
          <a:p>
            <a:r>
              <a:rPr lang="en-US" sz="2000" dirty="0"/>
              <a:t>If you select one of the others, you will have to wait 24 hours to get into your documents </a:t>
            </a:r>
          </a:p>
          <a:p>
            <a:endParaRPr lang="en-US" sz="2000" dirty="0"/>
          </a:p>
        </p:txBody>
      </p:sp>
      <p:pic>
        <p:nvPicPr>
          <p:cNvPr id="5" name="Picture 4">
            <a:extLst>
              <a:ext uri="{FF2B5EF4-FFF2-40B4-BE49-F238E27FC236}">
                <a16:creationId xmlns:a16="http://schemas.microsoft.com/office/drawing/2014/main" id="{643E3B62-C0E8-AD9D-C6C1-62D0C6282286}"/>
              </a:ext>
            </a:extLst>
          </p:cNvPr>
          <p:cNvPicPr>
            <a:picLocks noChangeAspect="1"/>
          </p:cNvPicPr>
          <p:nvPr/>
        </p:nvPicPr>
        <p:blipFill>
          <a:blip r:embed="rId2"/>
          <a:stretch>
            <a:fillRect/>
          </a:stretch>
        </p:blipFill>
        <p:spPr>
          <a:xfrm>
            <a:off x="262181" y="2171835"/>
            <a:ext cx="2689322" cy="4137001"/>
          </a:xfrm>
          <a:prstGeom prst="rect">
            <a:avLst/>
          </a:prstGeom>
        </p:spPr>
      </p:pic>
      <p:pic>
        <p:nvPicPr>
          <p:cNvPr id="7" name="Picture 6">
            <a:extLst>
              <a:ext uri="{FF2B5EF4-FFF2-40B4-BE49-F238E27FC236}">
                <a16:creationId xmlns:a16="http://schemas.microsoft.com/office/drawing/2014/main" id="{B240769B-C974-DC6A-9B73-575601C7267F}"/>
              </a:ext>
            </a:extLst>
          </p:cNvPr>
          <p:cNvPicPr>
            <a:picLocks noChangeAspect="1"/>
          </p:cNvPicPr>
          <p:nvPr/>
        </p:nvPicPr>
        <p:blipFill>
          <a:blip r:embed="rId3"/>
          <a:stretch>
            <a:fillRect/>
          </a:stretch>
        </p:blipFill>
        <p:spPr>
          <a:xfrm>
            <a:off x="2998720" y="2171835"/>
            <a:ext cx="2788920" cy="4097302"/>
          </a:xfrm>
          <a:prstGeom prst="rect">
            <a:avLst/>
          </a:prstGeom>
        </p:spPr>
      </p:pic>
      <p:pic>
        <p:nvPicPr>
          <p:cNvPr id="8" name="Picture 7">
            <a:extLst>
              <a:ext uri="{FF2B5EF4-FFF2-40B4-BE49-F238E27FC236}">
                <a16:creationId xmlns:a16="http://schemas.microsoft.com/office/drawing/2014/main" id="{AAB2732B-10D5-A13D-645A-2359DEB00C2D}"/>
              </a:ext>
            </a:extLst>
          </p:cNvPr>
          <p:cNvPicPr>
            <a:picLocks noChangeAspect="1"/>
          </p:cNvPicPr>
          <p:nvPr/>
        </p:nvPicPr>
        <p:blipFill rotWithShape="1">
          <a:blip r:embed="rId4">
            <a:extLst>
              <a:ext uri="{28A0092B-C50C-407E-A947-70E740481C1C}">
                <a14:useLocalDpi xmlns:a14="http://schemas.microsoft.com/office/drawing/2010/main" val="0"/>
              </a:ext>
            </a:extLst>
          </a:blip>
          <a:srcRect l="7028" r="8463"/>
          <a:stretch/>
        </p:blipFill>
        <p:spPr>
          <a:xfrm>
            <a:off x="8669498" y="2080301"/>
            <a:ext cx="3428014" cy="4122248"/>
          </a:xfrm>
          <a:prstGeom prst="rect">
            <a:avLst/>
          </a:prstGeom>
        </p:spPr>
      </p:pic>
      <p:sp>
        <p:nvSpPr>
          <p:cNvPr id="9" name="Oval 8">
            <a:extLst>
              <a:ext uri="{FF2B5EF4-FFF2-40B4-BE49-F238E27FC236}">
                <a16:creationId xmlns:a16="http://schemas.microsoft.com/office/drawing/2014/main" id="{E9F831F0-B159-4F57-B647-AB830ED4A346}"/>
              </a:ext>
            </a:extLst>
          </p:cNvPr>
          <p:cNvSpPr/>
          <p:nvPr/>
        </p:nvSpPr>
        <p:spPr>
          <a:xfrm>
            <a:off x="8509910" y="4511040"/>
            <a:ext cx="2349022" cy="827314"/>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00832A-1C65-3D8B-8A69-79DF14FF1C54}"/>
              </a:ext>
            </a:extLst>
          </p:cNvPr>
          <p:cNvSpPr txBox="1"/>
          <p:nvPr/>
        </p:nvSpPr>
        <p:spPr>
          <a:xfrm>
            <a:off x="3404268" y="6269137"/>
            <a:ext cx="1673407" cy="369332"/>
          </a:xfrm>
          <a:prstGeom prst="rect">
            <a:avLst/>
          </a:prstGeom>
          <a:noFill/>
        </p:spPr>
        <p:txBody>
          <a:bodyPr wrap="none" rtlCol="0">
            <a:spAutoFit/>
          </a:bodyPr>
          <a:lstStyle/>
          <a:p>
            <a:r>
              <a:rPr lang="en-US" dirty="0"/>
              <a:t>Verify it is you</a:t>
            </a:r>
          </a:p>
        </p:txBody>
      </p:sp>
      <p:sp>
        <p:nvSpPr>
          <p:cNvPr id="11" name="TextBox 10">
            <a:extLst>
              <a:ext uri="{FF2B5EF4-FFF2-40B4-BE49-F238E27FC236}">
                <a16:creationId xmlns:a16="http://schemas.microsoft.com/office/drawing/2014/main" id="{1F9E6086-E0BB-CD08-A8D6-B728EE728246}"/>
              </a:ext>
            </a:extLst>
          </p:cNvPr>
          <p:cNvSpPr txBox="1"/>
          <p:nvPr/>
        </p:nvSpPr>
        <p:spPr>
          <a:xfrm>
            <a:off x="509016" y="6355002"/>
            <a:ext cx="1903085" cy="369332"/>
          </a:xfrm>
          <a:prstGeom prst="rect">
            <a:avLst/>
          </a:prstGeom>
          <a:noFill/>
        </p:spPr>
        <p:txBody>
          <a:bodyPr wrap="none" rtlCol="0">
            <a:spAutoFit/>
          </a:bodyPr>
          <a:lstStyle/>
          <a:p>
            <a:r>
              <a:rPr lang="en-US" dirty="0"/>
              <a:t>Log into account</a:t>
            </a:r>
          </a:p>
        </p:txBody>
      </p:sp>
      <p:sp>
        <p:nvSpPr>
          <p:cNvPr id="12" name="TextBox 11">
            <a:extLst>
              <a:ext uri="{FF2B5EF4-FFF2-40B4-BE49-F238E27FC236}">
                <a16:creationId xmlns:a16="http://schemas.microsoft.com/office/drawing/2014/main" id="{60056740-9359-73B6-569A-F54325E05ED1}"/>
              </a:ext>
            </a:extLst>
          </p:cNvPr>
          <p:cNvSpPr txBox="1"/>
          <p:nvPr/>
        </p:nvSpPr>
        <p:spPr>
          <a:xfrm>
            <a:off x="8623778" y="6216503"/>
            <a:ext cx="3428014" cy="646331"/>
          </a:xfrm>
          <a:prstGeom prst="rect">
            <a:avLst/>
          </a:prstGeom>
          <a:noFill/>
        </p:spPr>
        <p:txBody>
          <a:bodyPr wrap="square" rtlCol="0">
            <a:spAutoFit/>
          </a:bodyPr>
          <a:lstStyle/>
          <a:p>
            <a:r>
              <a:rPr lang="en-US" dirty="0"/>
              <a:t>Must select the “First” button First to get to documents</a:t>
            </a:r>
          </a:p>
        </p:txBody>
      </p:sp>
      <p:sp>
        <p:nvSpPr>
          <p:cNvPr id="14" name="Text Box 7">
            <a:extLst>
              <a:ext uri="{FF2B5EF4-FFF2-40B4-BE49-F238E27FC236}">
                <a16:creationId xmlns:a16="http://schemas.microsoft.com/office/drawing/2014/main" id="{7D032A3B-64E5-AE87-B525-3EC7A209C224}"/>
              </a:ext>
            </a:extLst>
          </p:cNvPr>
          <p:cNvSpPr txBox="1"/>
          <p:nvPr/>
        </p:nvSpPr>
        <p:spPr>
          <a:xfrm>
            <a:off x="7141314" y="4542676"/>
            <a:ext cx="1258559" cy="559675"/>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2F621407-C405-667C-03A6-49A15732AC55}"/>
              </a:ext>
            </a:extLst>
          </p:cNvPr>
          <p:cNvCxnSpPr>
            <a:cxnSpLocks/>
          </p:cNvCxnSpPr>
          <p:nvPr/>
        </p:nvCxnSpPr>
        <p:spPr>
          <a:xfrm>
            <a:off x="7251192" y="4907824"/>
            <a:ext cx="114868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0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A2EE-B782-DB28-9FB0-1BDA51D953B2}"/>
              </a:ext>
            </a:extLst>
          </p:cNvPr>
          <p:cNvSpPr>
            <a:spLocks noGrp="1"/>
          </p:cNvSpPr>
          <p:nvPr>
            <p:ph type="title"/>
          </p:nvPr>
        </p:nvSpPr>
        <p:spPr/>
        <p:txBody>
          <a:bodyPr/>
          <a:lstStyle/>
          <a:p>
            <a:r>
              <a:rPr lang="en-US" dirty="0"/>
              <a:t>USCIS Login Process, </a:t>
            </a:r>
            <a:r>
              <a:rPr lang="en-US" dirty="0" err="1"/>
              <a:t>Cont</a:t>
            </a:r>
            <a:r>
              <a:rPr lang="en-US" dirty="0"/>
              <a:t> </a:t>
            </a:r>
          </a:p>
        </p:txBody>
      </p:sp>
      <p:pic>
        <p:nvPicPr>
          <p:cNvPr id="4" name="Content Placeholder 3">
            <a:extLst>
              <a:ext uri="{FF2B5EF4-FFF2-40B4-BE49-F238E27FC236}">
                <a16:creationId xmlns:a16="http://schemas.microsoft.com/office/drawing/2014/main" id="{DAD204DD-6F3B-87E1-9E74-95A6D323C7B9}"/>
              </a:ext>
            </a:extLst>
          </p:cNvPr>
          <p:cNvPicPr>
            <a:picLocks noGrp="1" noChangeAspect="1"/>
          </p:cNvPicPr>
          <p:nvPr>
            <p:ph idx="1"/>
          </p:nvPr>
        </p:nvPicPr>
        <p:blipFill>
          <a:blip r:embed="rId2"/>
          <a:stretch>
            <a:fillRect/>
          </a:stretch>
        </p:blipFill>
        <p:spPr>
          <a:xfrm>
            <a:off x="109688" y="2871428"/>
            <a:ext cx="5377563" cy="3598863"/>
          </a:xfrm>
          <a:prstGeom prst="rect">
            <a:avLst/>
          </a:prstGeom>
        </p:spPr>
      </p:pic>
      <p:pic>
        <p:nvPicPr>
          <p:cNvPr id="6" name="Picture 5">
            <a:extLst>
              <a:ext uri="{FF2B5EF4-FFF2-40B4-BE49-F238E27FC236}">
                <a16:creationId xmlns:a16="http://schemas.microsoft.com/office/drawing/2014/main" id="{76C88B20-C173-34B3-AA39-30A717921EA3}"/>
              </a:ext>
            </a:extLst>
          </p:cNvPr>
          <p:cNvPicPr>
            <a:picLocks noChangeAspect="1"/>
          </p:cNvPicPr>
          <p:nvPr/>
        </p:nvPicPr>
        <p:blipFill>
          <a:blip r:embed="rId3"/>
          <a:stretch>
            <a:fillRect/>
          </a:stretch>
        </p:blipFill>
        <p:spPr>
          <a:xfrm>
            <a:off x="5968917" y="2847044"/>
            <a:ext cx="6014971" cy="3122168"/>
          </a:xfrm>
          <a:prstGeom prst="rect">
            <a:avLst/>
          </a:prstGeom>
        </p:spPr>
      </p:pic>
      <p:sp>
        <p:nvSpPr>
          <p:cNvPr id="7" name="Oval 6">
            <a:extLst>
              <a:ext uri="{FF2B5EF4-FFF2-40B4-BE49-F238E27FC236}">
                <a16:creationId xmlns:a16="http://schemas.microsoft.com/office/drawing/2014/main" id="{02FC7314-373C-5844-B137-663F0659783A}"/>
              </a:ext>
            </a:extLst>
          </p:cNvPr>
          <p:cNvSpPr/>
          <p:nvPr/>
        </p:nvSpPr>
        <p:spPr>
          <a:xfrm>
            <a:off x="4469839" y="3139440"/>
            <a:ext cx="1246738" cy="609600"/>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A39C8B3-0B03-27DC-F091-00B73A17CF49}"/>
              </a:ext>
            </a:extLst>
          </p:cNvPr>
          <p:cNvSpPr/>
          <p:nvPr/>
        </p:nvSpPr>
        <p:spPr>
          <a:xfrm>
            <a:off x="5868332" y="4049067"/>
            <a:ext cx="1520019" cy="504645"/>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2CC5D2-0D07-09F4-E09A-4053CA904A03}"/>
              </a:ext>
            </a:extLst>
          </p:cNvPr>
          <p:cNvSpPr txBox="1"/>
          <p:nvPr/>
        </p:nvSpPr>
        <p:spPr>
          <a:xfrm>
            <a:off x="7552945" y="3959352"/>
            <a:ext cx="248716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arenR" startAt="2"/>
            </a:pPr>
            <a:r>
              <a:rPr lang="en-US" dirty="0"/>
              <a:t>This is set to 6 months but can be adjusted to any time range</a:t>
            </a:r>
          </a:p>
        </p:txBody>
      </p:sp>
      <p:sp>
        <p:nvSpPr>
          <p:cNvPr id="10" name="TextBox 9">
            <a:extLst>
              <a:ext uri="{FF2B5EF4-FFF2-40B4-BE49-F238E27FC236}">
                <a16:creationId xmlns:a16="http://schemas.microsoft.com/office/drawing/2014/main" id="{E81786B8-0CCF-8959-13E1-9F867D0DD83A}"/>
              </a:ext>
            </a:extLst>
          </p:cNvPr>
          <p:cNvSpPr txBox="1"/>
          <p:nvPr/>
        </p:nvSpPr>
        <p:spPr>
          <a:xfrm>
            <a:off x="2276130" y="2163431"/>
            <a:ext cx="32111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arenR"/>
            </a:pPr>
            <a:r>
              <a:rPr lang="en-US" dirty="0"/>
              <a:t>Choose “View My Requests”</a:t>
            </a:r>
          </a:p>
        </p:txBody>
      </p:sp>
      <p:sp>
        <p:nvSpPr>
          <p:cNvPr id="11" name="TextBox 10">
            <a:extLst>
              <a:ext uri="{FF2B5EF4-FFF2-40B4-BE49-F238E27FC236}">
                <a16:creationId xmlns:a16="http://schemas.microsoft.com/office/drawing/2014/main" id="{57CF5172-FE95-89C4-0145-11F2F8342892}"/>
              </a:ext>
            </a:extLst>
          </p:cNvPr>
          <p:cNvSpPr txBox="1"/>
          <p:nvPr/>
        </p:nvSpPr>
        <p:spPr>
          <a:xfrm>
            <a:off x="6299159" y="6122282"/>
            <a:ext cx="49947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3) Next choose the record you want and then can download the PDF files</a:t>
            </a:r>
          </a:p>
        </p:txBody>
      </p:sp>
    </p:spTree>
    <p:extLst>
      <p:ext uri="{BB962C8B-B14F-4D97-AF65-F5344CB8AC3E}">
        <p14:creationId xmlns:p14="http://schemas.microsoft.com/office/powerpoint/2010/main" val="259902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E121-DCEA-4A34-74F7-32633AC61577}"/>
              </a:ext>
            </a:extLst>
          </p:cNvPr>
          <p:cNvSpPr>
            <a:spLocks noGrp="1"/>
          </p:cNvSpPr>
          <p:nvPr>
            <p:ph type="title"/>
          </p:nvPr>
        </p:nvSpPr>
        <p:spPr/>
        <p:txBody>
          <a:bodyPr/>
          <a:lstStyle/>
          <a:p>
            <a:r>
              <a:rPr lang="en-US" dirty="0"/>
              <a:t>What you may Receive</a:t>
            </a:r>
          </a:p>
        </p:txBody>
      </p:sp>
      <p:sp>
        <p:nvSpPr>
          <p:cNvPr id="3" name="Content Placeholder 2">
            <a:extLst>
              <a:ext uri="{FF2B5EF4-FFF2-40B4-BE49-F238E27FC236}">
                <a16:creationId xmlns:a16="http://schemas.microsoft.com/office/drawing/2014/main" id="{D6A1F87E-C41F-7BCB-323B-D4B660EF1957}"/>
              </a:ext>
            </a:extLst>
          </p:cNvPr>
          <p:cNvSpPr>
            <a:spLocks noGrp="1"/>
          </p:cNvSpPr>
          <p:nvPr>
            <p:ph idx="1"/>
          </p:nvPr>
        </p:nvSpPr>
        <p:spPr>
          <a:xfrm>
            <a:off x="680322" y="2336872"/>
            <a:ext cx="4591050" cy="4073071"/>
          </a:xfrm>
        </p:spPr>
        <p:txBody>
          <a:bodyPr>
            <a:normAutofit/>
          </a:bodyPr>
          <a:lstStyle/>
          <a:p>
            <a:r>
              <a:rPr lang="en-US" dirty="0"/>
              <a:t>The contends for each individual will vary</a:t>
            </a:r>
          </a:p>
          <a:p>
            <a:r>
              <a:rPr lang="en-US" dirty="0"/>
              <a:t>Depends upon what the individual submitted </a:t>
            </a:r>
          </a:p>
          <a:p>
            <a:r>
              <a:rPr lang="en-US" dirty="0"/>
              <a:t>Depends upon how far along in the naturalization process </a:t>
            </a:r>
            <a:r>
              <a:rPr lang="en-US" dirty="0" err="1"/>
              <a:t>process</a:t>
            </a:r>
            <a:r>
              <a:rPr lang="en-US" dirty="0"/>
              <a:t> they accomplished</a:t>
            </a:r>
          </a:p>
          <a:p>
            <a:r>
              <a:rPr lang="en-US" dirty="0"/>
              <a:t>Depends upon what USCIS actually retained </a:t>
            </a:r>
          </a:p>
        </p:txBody>
      </p:sp>
      <p:pic>
        <p:nvPicPr>
          <p:cNvPr id="4" name="Picture 3" descr="A close-up of a document&#10;&#10;Description automatically generated with medium confidence">
            <a:extLst>
              <a:ext uri="{FF2B5EF4-FFF2-40B4-BE49-F238E27FC236}">
                <a16:creationId xmlns:a16="http://schemas.microsoft.com/office/drawing/2014/main" id="{A88E131A-D1DE-6DC4-A000-15663A12DA4C}"/>
              </a:ext>
            </a:extLst>
          </p:cNvPr>
          <p:cNvPicPr>
            <a:picLocks noChangeAspect="1"/>
          </p:cNvPicPr>
          <p:nvPr/>
        </p:nvPicPr>
        <p:blipFill>
          <a:blip r:embed="rId2"/>
          <a:stretch>
            <a:fillRect/>
          </a:stretch>
        </p:blipFill>
        <p:spPr>
          <a:xfrm>
            <a:off x="5345011" y="2077974"/>
            <a:ext cx="3617747" cy="2702052"/>
          </a:xfrm>
          <a:prstGeom prst="rect">
            <a:avLst/>
          </a:prstGeom>
        </p:spPr>
      </p:pic>
      <p:pic>
        <p:nvPicPr>
          <p:cNvPr id="5" name="Picture 4">
            <a:extLst>
              <a:ext uri="{FF2B5EF4-FFF2-40B4-BE49-F238E27FC236}">
                <a16:creationId xmlns:a16="http://schemas.microsoft.com/office/drawing/2014/main" id="{7E8BCB5F-D909-973B-BEED-DDD8AA11EDCD}"/>
              </a:ext>
            </a:extLst>
          </p:cNvPr>
          <p:cNvPicPr>
            <a:picLocks noChangeAspect="1"/>
          </p:cNvPicPr>
          <p:nvPr/>
        </p:nvPicPr>
        <p:blipFill>
          <a:blip r:embed="rId3"/>
          <a:stretch>
            <a:fillRect/>
          </a:stretch>
        </p:blipFill>
        <p:spPr>
          <a:xfrm>
            <a:off x="7412355" y="3150108"/>
            <a:ext cx="4591050" cy="3429000"/>
          </a:xfrm>
          <a:prstGeom prst="rect">
            <a:avLst/>
          </a:prstGeom>
        </p:spPr>
      </p:pic>
    </p:spTree>
    <p:extLst>
      <p:ext uri="{BB962C8B-B14F-4D97-AF65-F5344CB8AC3E}">
        <p14:creationId xmlns:p14="http://schemas.microsoft.com/office/powerpoint/2010/main" val="382228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D743-DC70-D44A-B450-4A4B47A9452D}"/>
              </a:ext>
            </a:extLst>
          </p:cNvPr>
          <p:cNvSpPr>
            <a:spLocks noGrp="1"/>
          </p:cNvSpPr>
          <p:nvPr>
            <p:ph type="title"/>
          </p:nvPr>
        </p:nvSpPr>
        <p:spPr/>
        <p:txBody>
          <a:bodyPr/>
          <a:lstStyle/>
          <a:p>
            <a:r>
              <a:rPr lang="en-US" dirty="0"/>
              <a:t>Research	</a:t>
            </a:r>
          </a:p>
        </p:txBody>
      </p:sp>
      <p:sp>
        <p:nvSpPr>
          <p:cNvPr id="3" name="Content Placeholder 2">
            <a:extLst>
              <a:ext uri="{FF2B5EF4-FFF2-40B4-BE49-F238E27FC236}">
                <a16:creationId xmlns:a16="http://schemas.microsoft.com/office/drawing/2014/main" id="{51518DC7-06A0-4746-81CD-59D93688602D}"/>
              </a:ext>
            </a:extLst>
          </p:cNvPr>
          <p:cNvSpPr>
            <a:spLocks noGrp="1"/>
          </p:cNvSpPr>
          <p:nvPr>
            <p:ph idx="1"/>
          </p:nvPr>
        </p:nvSpPr>
        <p:spPr/>
        <p:txBody>
          <a:bodyPr>
            <a:normAutofit lnSpcReduction="10000"/>
          </a:bodyPr>
          <a:lstStyle/>
          <a:p>
            <a:pPr marL="0" indent="0" algn="ctr">
              <a:buNone/>
            </a:pPr>
            <a:r>
              <a:rPr lang="en-US" sz="13100" dirty="0"/>
              <a:t>Happy Hunting!</a:t>
            </a:r>
          </a:p>
        </p:txBody>
      </p:sp>
    </p:spTree>
    <p:extLst>
      <p:ext uri="{BB962C8B-B14F-4D97-AF65-F5344CB8AC3E}">
        <p14:creationId xmlns:p14="http://schemas.microsoft.com/office/powerpoint/2010/main" val="199961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1C4A-8901-30A7-E419-A845703D8CA3}"/>
              </a:ext>
            </a:extLst>
          </p:cNvPr>
          <p:cNvSpPr>
            <a:spLocks noGrp="1"/>
          </p:cNvSpPr>
          <p:nvPr>
            <p:ph type="title"/>
          </p:nvPr>
        </p:nvSpPr>
        <p:spPr/>
        <p:txBody>
          <a:bodyPr/>
          <a:lstStyle/>
          <a:p>
            <a:r>
              <a:rPr lang="en-US" dirty="0"/>
              <a:t>Finding Information on Relatives that Immigrated to the United States</a:t>
            </a:r>
          </a:p>
        </p:txBody>
      </p:sp>
      <p:sp>
        <p:nvSpPr>
          <p:cNvPr id="3" name="Content Placeholder 2">
            <a:extLst>
              <a:ext uri="{FF2B5EF4-FFF2-40B4-BE49-F238E27FC236}">
                <a16:creationId xmlns:a16="http://schemas.microsoft.com/office/drawing/2014/main" id="{D08FAC82-3AFE-9A9F-2067-47F914AF13AC}"/>
              </a:ext>
            </a:extLst>
          </p:cNvPr>
          <p:cNvSpPr>
            <a:spLocks noGrp="1"/>
          </p:cNvSpPr>
          <p:nvPr>
            <p:ph idx="1"/>
          </p:nvPr>
        </p:nvSpPr>
        <p:spPr>
          <a:xfrm>
            <a:off x="680321" y="2336873"/>
            <a:ext cx="9613861" cy="4169944"/>
          </a:xfrm>
        </p:spPr>
        <p:txBody>
          <a:bodyPr>
            <a:normAutofit/>
          </a:bodyPr>
          <a:lstStyle/>
          <a:p>
            <a:r>
              <a:rPr lang="en-US" sz="2800" dirty="0"/>
              <a:t>United States Citizenship and Immigration Services (USCIS) Genealogy</a:t>
            </a:r>
          </a:p>
          <a:p>
            <a:pPr lvl="1"/>
            <a:r>
              <a:rPr lang="en-US" sz="2400" dirty="0">
                <a:hlinkClick r:id="rId2"/>
              </a:rPr>
              <a:t>https://www.uscis.gov/records/genealogy</a:t>
            </a:r>
            <a:endParaRPr lang="en-US" sz="2400" dirty="0"/>
          </a:p>
          <a:p>
            <a:endParaRPr lang="en-US" sz="2800" dirty="0"/>
          </a:p>
          <a:p>
            <a:endParaRPr lang="en-US" sz="2800" dirty="0"/>
          </a:p>
        </p:txBody>
      </p:sp>
      <p:pic>
        <p:nvPicPr>
          <p:cNvPr id="5" name="Picture 4" descr="Text&#10;&#10;Description automatically generated">
            <a:extLst>
              <a:ext uri="{FF2B5EF4-FFF2-40B4-BE49-F238E27FC236}">
                <a16:creationId xmlns:a16="http://schemas.microsoft.com/office/drawing/2014/main" id="{CB65E1CF-52CA-A57B-6D72-04EB843BA841}"/>
              </a:ext>
            </a:extLst>
          </p:cNvPr>
          <p:cNvPicPr>
            <a:picLocks noChangeAspect="1"/>
          </p:cNvPicPr>
          <p:nvPr/>
        </p:nvPicPr>
        <p:blipFill>
          <a:blip r:embed="rId3"/>
          <a:stretch>
            <a:fillRect/>
          </a:stretch>
        </p:blipFill>
        <p:spPr>
          <a:xfrm>
            <a:off x="5097627" y="4271887"/>
            <a:ext cx="6654635" cy="1996391"/>
          </a:xfrm>
          <a:prstGeom prst="rect">
            <a:avLst/>
          </a:prstGeom>
        </p:spPr>
      </p:pic>
    </p:spTree>
    <p:extLst>
      <p:ext uri="{BB962C8B-B14F-4D97-AF65-F5344CB8AC3E}">
        <p14:creationId xmlns:p14="http://schemas.microsoft.com/office/powerpoint/2010/main" val="9359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0755-0C12-BB8B-DDBE-F147EAD76181}"/>
              </a:ext>
            </a:extLst>
          </p:cNvPr>
          <p:cNvSpPr>
            <a:spLocks noGrp="1"/>
          </p:cNvSpPr>
          <p:nvPr>
            <p:ph type="title"/>
          </p:nvPr>
        </p:nvSpPr>
        <p:spPr/>
        <p:txBody>
          <a:bodyPr/>
          <a:lstStyle/>
          <a:p>
            <a:r>
              <a:rPr lang="en-US" dirty="0"/>
              <a:t>Records Available &amp; What Time Periods</a:t>
            </a:r>
          </a:p>
        </p:txBody>
      </p:sp>
      <p:sp>
        <p:nvSpPr>
          <p:cNvPr id="3" name="Content Placeholder 2">
            <a:extLst>
              <a:ext uri="{FF2B5EF4-FFF2-40B4-BE49-F238E27FC236}">
                <a16:creationId xmlns:a16="http://schemas.microsoft.com/office/drawing/2014/main" id="{F6BB91A9-02D4-D989-EF5E-261213DD95DC}"/>
              </a:ext>
            </a:extLst>
          </p:cNvPr>
          <p:cNvSpPr>
            <a:spLocks noGrp="1"/>
          </p:cNvSpPr>
          <p:nvPr>
            <p:ph idx="1"/>
          </p:nvPr>
        </p:nvSpPr>
        <p:spPr>
          <a:xfrm>
            <a:off x="680321" y="1997237"/>
            <a:ext cx="11032708" cy="4860763"/>
          </a:xfrm>
        </p:spPr>
        <p:txBody>
          <a:bodyPr>
            <a:normAutofit fontScale="92500" lnSpcReduction="20000"/>
          </a:bodyPr>
          <a:lstStyle/>
          <a:p>
            <a:r>
              <a:rPr lang="en-US" dirty="0"/>
              <a:t>C-Files</a:t>
            </a:r>
          </a:p>
          <a:p>
            <a:pPr lvl="1"/>
            <a:r>
              <a:rPr lang="en-US" dirty="0"/>
              <a:t>Certificate Files, or "C-Files,"  document naturalizations - the acquisition of United States citizenship after birth. C-Files contain copies of records evidencing the</a:t>
            </a:r>
          </a:p>
          <a:p>
            <a:pPr lvl="2"/>
            <a:r>
              <a:rPr lang="en-US" dirty="0"/>
              <a:t>Granting of naturalized U.S. citizenship by courts </a:t>
            </a:r>
          </a:p>
          <a:p>
            <a:pPr lvl="2"/>
            <a:r>
              <a:rPr lang="en-US" dirty="0"/>
              <a:t>Granting of naturalized U.S. citizenship by courts between from 1906 to 1956; and</a:t>
            </a:r>
          </a:p>
          <a:p>
            <a:pPr lvl="2"/>
            <a:r>
              <a:rPr lang="en-US" dirty="0"/>
              <a:t>Issuance of Certificates of Citizenship to those who derived or resumed U.S. citizenship.</a:t>
            </a:r>
          </a:p>
          <a:p>
            <a:pPr lvl="1"/>
            <a:r>
              <a:rPr lang="en-US" dirty="0"/>
              <a:t>Between from Sept 27, 1906 to Mar 31, 1956</a:t>
            </a:r>
          </a:p>
          <a:p>
            <a:pPr lvl="1"/>
            <a:r>
              <a:rPr lang="en-US" dirty="0">
                <a:hlinkClick r:id="rId2"/>
              </a:rPr>
              <a:t>https://www.uscis.gov/records/genealogy/historical-record-series/certificate-files-september-27-1906-march-31-1956</a:t>
            </a:r>
            <a:r>
              <a:rPr lang="en-US" dirty="0"/>
              <a:t> </a:t>
            </a:r>
          </a:p>
          <a:p>
            <a:r>
              <a:rPr lang="en-US" dirty="0"/>
              <a:t>Alien Registration Forms (AR-2s)</a:t>
            </a:r>
          </a:p>
          <a:p>
            <a:pPr lvl="1"/>
            <a:r>
              <a:rPr lang="en-US" dirty="0"/>
              <a:t>Alien Registration Forms ("AR-2s") document the presence of noncitizens in the United States during the Second World War. The Immigration and Naturalization Service ("INS") used the Form AR-2 to make a record of all noncitizens residing in or entering the country between August 1940 and March 31, 1944. </a:t>
            </a:r>
          </a:p>
          <a:p>
            <a:pPr lvl="1"/>
            <a:r>
              <a:rPr lang="en-US" dirty="0"/>
              <a:t>Record of all noncitizens residing in or entering the United States </a:t>
            </a:r>
          </a:p>
          <a:p>
            <a:pPr lvl="1"/>
            <a:r>
              <a:rPr lang="en-US" dirty="0"/>
              <a:t>Between August 1940 and March 31, 1944</a:t>
            </a:r>
          </a:p>
          <a:p>
            <a:pPr lvl="1"/>
            <a:r>
              <a:rPr lang="en-US" dirty="0">
                <a:hlinkClick r:id="rId3"/>
              </a:rPr>
              <a:t>https://www.uscis.gov/records/genealogy/historical-record-series/alien-registration-forms-on-microfilm-1940-1944</a:t>
            </a:r>
            <a:r>
              <a:rPr lang="en-US" dirty="0"/>
              <a:t> </a:t>
            </a:r>
          </a:p>
        </p:txBody>
      </p:sp>
    </p:spTree>
    <p:extLst>
      <p:ext uri="{BB962C8B-B14F-4D97-AF65-F5344CB8AC3E}">
        <p14:creationId xmlns:p14="http://schemas.microsoft.com/office/powerpoint/2010/main" val="37025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0755-0C12-BB8B-DDBE-F147EAD76181}"/>
              </a:ext>
            </a:extLst>
          </p:cNvPr>
          <p:cNvSpPr>
            <a:spLocks noGrp="1"/>
          </p:cNvSpPr>
          <p:nvPr>
            <p:ph type="title"/>
          </p:nvPr>
        </p:nvSpPr>
        <p:spPr/>
        <p:txBody>
          <a:bodyPr/>
          <a:lstStyle/>
          <a:p>
            <a:r>
              <a:rPr lang="en-US" dirty="0"/>
              <a:t>Records Available &amp; What Time Periods</a:t>
            </a:r>
          </a:p>
        </p:txBody>
      </p:sp>
      <p:sp>
        <p:nvSpPr>
          <p:cNvPr id="3" name="Content Placeholder 2">
            <a:extLst>
              <a:ext uri="{FF2B5EF4-FFF2-40B4-BE49-F238E27FC236}">
                <a16:creationId xmlns:a16="http://schemas.microsoft.com/office/drawing/2014/main" id="{F6BB91A9-02D4-D989-EF5E-261213DD95DC}"/>
              </a:ext>
            </a:extLst>
          </p:cNvPr>
          <p:cNvSpPr>
            <a:spLocks noGrp="1"/>
          </p:cNvSpPr>
          <p:nvPr>
            <p:ph idx="1"/>
          </p:nvPr>
        </p:nvSpPr>
        <p:spPr>
          <a:xfrm>
            <a:off x="680321" y="1997238"/>
            <a:ext cx="11032708" cy="4860762"/>
          </a:xfrm>
        </p:spPr>
        <p:txBody>
          <a:bodyPr>
            <a:normAutofit fontScale="85000" lnSpcReduction="20000"/>
          </a:bodyPr>
          <a:lstStyle/>
          <a:p>
            <a:r>
              <a:rPr lang="en-US" dirty="0"/>
              <a:t>Registry Files</a:t>
            </a:r>
          </a:p>
          <a:p>
            <a:pPr lvl="1"/>
            <a:r>
              <a:rPr lang="en-US" dirty="0"/>
              <a:t>Registry Files document the creation of official immigrant arrival records under the Registry Act of March 2, 1929 (45 Stat 1512). The Registry Act applied to persons who entered the United States prior to July 1, 1924, and for whom no arrival record could later be found. </a:t>
            </a:r>
          </a:p>
          <a:p>
            <a:pPr lvl="1"/>
            <a:r>
              <a:rPr lang="en-US" dirty="0">
                <a:hlinkClick r:id="rId2"/>
              </a:rPr>
              <a:t>https://www.uscis.gov/history-and-genealogy/genealogy/historical-record-series/registry-files-march-2-1929-march-31-1944</a:t>
            </a:r>
            <a:r>
              <a:rPr lang="en-US" dirty="0"/>
              <a:t>  </a:t>
            </a:r>
          </a:p>
          <a:p>
            <a:r>
              <a:rPr lang="en-US" dirty="0"/>
              <a:t>Visa Files</a:t>
            </a:r>
          </a:p>
          <a:p>
            <a:pPr lvl="1"/>
            <a:r>
              <a:rPr lang="en-US" dirty="0"/>
              <a:t>Visa Files are the official arrival records of immigrants admitted for permanent residence between July 1, 1924, and March 31, 1944. The photograph, large amounts of biographical information, and attached vital records make Visa Files among the most valuable immigration records for genealogical research.</a:t>
            </a:r>
          </a:p>
          <a:p>
            <a:pPr lvl="1"/>
            <a:r>
              <a:rPr lang="en-US" dirty="0"/>
              <a:t>Beginning April 1, 1944, all new visas were filed in Alien Files ("A-Files") and the Visa Files series closed.</a:t>
            </a:r>
          </a:p>
          <a:p>
            <a:pPr lvl="1"/>
            <a:r>
              <a:rPr lang="en-US" dirty="0">
                <a:hlinkClick r:id="rId3"/>
              </a:rPr>
              <a:t>https://www.uscis.gov/history-and-genealogy/genealogy/historical-record-series/visa-files-july-1-1924-march-31-1944</a:t>
            </a:r>
            <a:r>
              <a:rPr lang="en-US" dirty="0"/>
              <a:t>  </a:t>
            </a:r>
          </a:p>
          <a:p>
            <a:r>
              <a:rPr lang="en-US" dirty="0"/>
              <a:t>A-Files</a:t>
            </a:r>
          </a:p>
          <a:p>
            <a:pPr lvl="1"/>
            <a:r>
              <a:rPr lang="en-US" dirty="0"/>
              <a:t>Alien Files, or "A-Files," are individual files identified by subject's Alien Registration Number ("A-Number"). An A-Number is a unique personal identifier assigned to a noncitizen. </a:t>
            </a:r>
          </a:p>
          <a:p>
            <a:pPr lvl="1"/>
            <a:r>
              <a:rPr lang="en-US" dirty="0"/>
              <a:t>A-Files became the official file for all immigration and naturalization records created or consolidated since April 1, 1944. It consolidated all files</a:t>
            </a:r>
          </a:p>
          <a:p>
            <a:pPr lvl="1"/>
            <a:r>
              <a:rPr lang="en-US" dirty="0"/>
              <a:t>Individual files identified by subject's Alien Registration Number ("A-Number")</a:t>
            </a:r>
          </a:p>
          <a:p>
            <a:pPr lvl="1"/>
            <a:r>
              <a:rPr lang="en-US" dirty="0">
                <a:hlinkClick r:id="rId4"/>
              </a:rPr>
              <a:t>https://www.uscis.gov/records/genealogy/historical-record-series/a-files-numbered-below-8-million</a:t>
            </a:r>
            <a:r>
              <a:rPr lang="en-US" dirty="0"/>
              <a:t> 951</a:t>
            </a:r>
          </a:p>
        </p:txBody>
      </p:sp>
    </p:spTree>
    <p:extLst>
      <p:ext uri="{BB962C8B-B14F-4D97-AF65-F5344CB8AC3E}">
        <p14:creationId xmlns:p14="http://schemas.microsoft.com/office/powerpoint/2010/main" val="134430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F739-06BA-53FD-1145-DD722F1A107C}"/>
              </a:ext>
            </a:extLst>
          </p:cNvPr>
          <p:cNvSpPr>
            <a:spLocks noGrp="1"/>
          </p:cNvSpPr>
          <p:nvPr>
            <p:ph type="title"/>
          </p:nvPr>
        </p:nvSpPr>
        <p:spPr/>
        <p:txBody>
          <a:bodyPr>
            <a:normAutofit/>
          </a:bodyPr>
          <a:lstStyle/>
          <a:p>
            <a:r>
              <a:rPr lang="en-US" b="1" dirty="0"/>
              <a:t>Certificate Files, September 27, 1906 - March 31, 1956</a:t>
            </a:r>
            <a:endParaRPr lang="en-US" dirty="0"/>
          </a:p>
        </p:txBody>
      </p:sp>
      <p:sp>
        <p:nvSpPr>
          <p:cNvPr id="3" name="Content Placeholder 2">
            <a:extLst>
              <a:ext uri="{FF2B5EF4-FFF2-40B4-BE49-F238E27FC236}">
                <a16:creationId xmlns:a16="http://schemas.microsoft.com/office/drawing/2014/main" id="{AA07845C-C44D-E436-F682-499922530DB9}"/>
              </a:ext>
            </a:extLst>
          </p:cNvPr>
          <p:cNvSpPr>
            <a:spLocks noGrp="1"/>
          </p:cNvSpPr>
          <p:nvPr>
            <p:ph idx="1"/>
          </p:nvPr>
        </p:nvSpPr>
        <p:spPr/>
        <p:txBody>
          <a:bodyPr>
            <a:normAutofit fontScale="70000" lnSpcReduction="20000"/>
          </a:bodyPr>
          <a:lstStyle/>
          <a:p>
            <a:r>
              <a:rPr lang="en-US" b="1" dirty="0"/>
              <a:t>What are C-Files?</a:t>
            </a:r>
          </a:p>
          <a:p>
            <a:r>
              <a:rPr lang="en-US" dirty="0"/>
              <a:t>Certificate Files, or "C-Files,"  document naturalizations - the acquisition of United States citizenship after birth. C-Files contain copies of records evidencing the:</a:t>
            </a:r>
          </a:p>
          <a:p>
            <a:pPr lvl="1">
              <a:buFont typeface="+mj-lt"/>
              <a:buAutoNum type="arabicPeriod"/>
            </a:pPr>
            <a:r>
              <a:rPr lang="en-US" dirty="0"/>
              <a:t>Granting of naturalized U.S. citizenship by courts between from 1906 to 1956; and</a:t>
            </a:r>
          </a:p>
          <a:p>
            <a:pPr lvl="1">
              <a:buFont typeface="+mj-lt"/>
              <a:buAutoNum type="arabicPeriod"/>
            </a:pPr>
            <a:r>
              <a:rPr lang="en-US" dirty="0"/>
              <a:t>Issuance of Certificates of Citizenship to those who derived or resumed U.S. citizenship.</a:t>
            </a:r>
          </a:p>
          <a:p>
            <a:r>
              <a:rPr lang="en-US" dirty="0"/>
              <a:t>C-Files are a product of the Basic Naturalization Act of 1906. That law created the Federal Naturalization Service and required the new agency to collect and maintain copies of all naturalization records nationwide. The C-File series later expanded to include records of U.S. citizenship acquired by derivation (naturalization by virtue of qualifying relation to another who is a birthright or naturalized citizen) and resumption or repatriation by former citizens that expatriated themselves (lost their U.S. citizenship).</a:t>
            </a:r>
          </a:p>
          <a:p>
            <a:r>
              <a:rPr lang="en-US" dirty="0"/>
              <a:t>Between September 27, 1906 until March 31, 1956, the Federal Naturalization Service stored its citizenship records in C-Files. Certain C-File documents are duplicated in the records of naturalization courts across the nation. Other C-File documents are unique.</a:t>
            </a:r>
          </a:p>
          <a:p>
            <a:r>
              <a:rPr lang="en-US" dirty="0">
                <a:hlinkClick r:id="rId2"/>
              </a:rPr>
              <a:t>https://www.uscis.gov/records/genealogy/historical-record-series/certificate-files-september-27-1906-march-31-1956</a:t>
            </a:r>
            <a:r>
              <a:rPr lang="en-US" dirty="0"/>
              <a:t> </a:t>
            </a:r>
          </a:p>
          <a:p>
            <a:pPr marL="0" indent="0">
              <a:buNone/>
            </a:pPr>
            <a:endParaRPr lang="en-US" dirty="0"/>
          </a:p>
        </p:txBody>
      </p:sp>
    </p:spTree>
    <p:extLst>
      <p:ext uri="{BB962C8B-B14F-4D97-AF65-F5344CB8AC3E}">
        <p14:creationId xmlns:p14="http://schemas.microsoft.com/office/powerpoint/2010/main" val="20590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29E7-8AB5-CDB1-6E0C-5864B7162FC8}"/>
              </a:ext>
            </a:extLst>
          </p:cNvPr>
          <p:cNvSpPr>
            <a:spLocks noGrp="1"/>
          </p:cNvSpPr>
          <p:nvPr>
            <p:ph type="title"/>
          </p:nvPr>
        </p:nvSpPr>
        <p:spPr/>
        <p:txBody>
          <a:bodyPr/>
          <a:lstStyle/>
          <a:p>
            <a:r>
              <a:rPr lang="en-US" b="1" dirty="0"/>
              <a:t>C-Files Image Gallery</a:t>
            </a:r>
            <a:endParaRPr lang="en-US" dirty="0"/>
          </a:p>
        </p:txBody>
      </p:sp>
      <p:sp>
        <p:nvSpPr>
          <p:cNvPr id="3" name="Content Placeholder 2">
            <a:extLst>
              <a:ext uri="{FF2B5EF4-FFF2-40B4-BE49-F238E27FC236}">
                <a16:creationId xmlns:a16="http://schemas.microsoft.com/office/drawing/2014/main" id="{B15FB223-C305-E336-BC05-84840CF73412}"/>
              </a:ext>
            </a:extLst>
          </p:cNvPr>
          <p:cNvSpPr>
            <a:spLocks noGrp="1"/>
          </p:cNvSpPr>
          <p:nvPr>
            <p:ph idx="1"/>
          </p:nvPr>
        </p:nvSpPr>
        <p:spPr>
          <a:xfrm>
            <a:off x="680321" y="2336873"/>
            <a:ext cx="8340777" cy="3599316"/>
          </a:xfrm>
        </p:spPr>
        <p:txBody>
          <a:bodyPr>
            <a:normAutofit fontScale="92500" lnSpcReduction="20000"/>
          </a:bodyPr>
          <a:lstStyle/>
          <a:p>
            <a:r>
              <a:rPr lang="en-US" dirty="0"/>
              <a:t>Declaration of Intention</a:t>
            </a:r>
          </a:p>
          <a:p>
            <a:r>
              <a:rPr lang="en-US" dirty="0"/>
              <a:t>Petition for Naturalization</a:t>
            </a:r>
          </a:p>
          <a:p>
            <a:r>
              <a:rPr lang="en-US" dirty="0"/>
              <a:t>In Leu Application</a:t>
            </a:r>
          </a:p>
          <a:p>
            <a:r>
              <a:rPr lang="en-US" dirty="0"/>
              <a:t>Request for Certificate of Arrival</a:t>
            </a:r>
          </a:p>
          <a:p>
            <a:r>
              <a:rPr lang="en-US" dirty="0"/>
              <a:t>Certificate of Admission of Alien</a:t>
            </a:r>
          </a:p>
          <a:p>
            <a:r>
              <a:rPr lang="en-US" dirty="0"/>
              <a:t>Department of Labor Correspondence</a:t>
            </a:r>
          </a:p>
          <a:p>
            <a:r>
              <a:rPr lang="en-US" dirty="0"/>
              <a:t>Enemy Alien Exception</a:t>
            </a:r>
          </a:p>
          <a:p>
            <a:r>
              <a:rPr lang="en-US" dirty="0"/>
              <a:t>C-Files for </a:t>
            </a:r>
            <a:r>
              <a:rPr lang="en-US"/>
              <a:t>naturalizations after </a:t>
            </a:r>
            <a:r>
              <a:rPr lang="en-US" dirty="0"/>
              <a:t>April 1</a:t>
            </a:r>
            <a:r>
              <a:rPr lang="en-US" baseline="30000" dirty="0"/>
              <a:t>st</a:t>
            </a:r>
            <a:endParaRPr lang="en-US" dirty="0"/>
          </a:p>
          <a:p>
            <a:r>
              <a:rPr lang="en-US" dirty="0">
                <a:hlinkClick r:id="rId2"/>
              </a:rPr>
              <a:t>https://www.uscis.gov/records/genealogy/historical-record-series/c-files-image-gallery</a:t>
            </a:r>
            <a:r>
              <a:rPr lang="en-US" dirty="0"/>
              <a:t> </a:t>
            </a:r>
          </a:p>
        </p:txBody>
      </p:sp>
      <p:pic>
        <p:nvPicPr>
          <p:cNvPr id="4" name="Picture 3">
            <a:extLst>
              <a:ext uri="{FF2B5EF4-FFF2-40B4-BE49-F238E27FC236}">
                <a16:creationId xmlns:a16="http://schemas.microsoft.com/office/drawing/2014/main" id="{33615EED-4C2E-D0D1-6487-FC93F129F69B}"/>
              </a:ext>
            </a:extLst>
          </p:cNvPr>
          <p:cNvPicPr>
            <a:picLocks noChangeAspect="1"/>
          </p:cNvPicPr>
          <p:nvPr/>
        </p:nvPicPr>
        <p:blipFill>
          <a:blip r:embed="rId3"/>
          <a:stretch>
            <a:fillRect/>
          </a:stretch>
        </p:blipFill>
        <p:spPr>
          <a:xfrm>
            <a:off x="9021099" y="2185497"/>
            <a:ext cx="3043296" cy="2273002"/>
          </a:xfrm>
          <a:prstGeom prst="rect">
            <a:avLst/>
          </a:prstGeom>
        </p:spPr>
      </p:pic>
      <p:pic>
        <p:nvPicPr>
          <p:cNvPr id="5" name="Picture 4">
            <a:extLst>
              <a:ext uri="{FF2B5EF4-FFF2-40B4-BE49-F238E27FC236}">
                <a16:creationId xmlns:a16="http://schemas.microsoft.com/office/drawing/2014/main" id="{CEBA134F-B35E-395D-007E-345C4AD50DBD}"/>
              </a:ext>
            </a:extLst>
          </p:cNvPr>
          <p:cNvPicPr>
            <a:picLocks noChangeAspect="1"/>
          </p:cNvPicPr>
          <p:nvPr/>
        </p:nvPicPr>
        <p:blipFill>
          <a:blip r:embed="rId4"/>
          <a:stretch>
            <a:fillRect/>
          </a:stretch>
        </p:blipFill>
        <p:spPr>
          <a:xfrm>
            <a:off x="9021098" y="4484913"/>
            <a:ext cx="3043296" cy="2273001"/>
          </a:xfrm>
          <a:prstGeom prst="rect">
            <a:avLst/>
          </a:prstGeom>
        </p:spPr>
      </p:pic>
    </p:spTree>
    <p:extLst>
      <p:ext uri="{BB962C8B-B14F-4D97-AF65-F5344CB8AC3E}">
        <p14:creationId xmlns:p14="http://schemas.microsoft.com/office/powerpoint/2010/main" val="71111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C498-3949-CF09-5E51-E7938D3668D7}"/>
              </a:ext>
            </a:extLst>
          </p:cNvPr>
          <p:cNvSpPr>
            <a:spLocks noGrp="1"/>
          </p:cNvSpPr>
          <p:nvPr>
            <p:ph type="title"/>
          </p:nvPr>
        </p:nvSpPr>
        <p:spPr/>
        <p:txBody>
          <a:bodyPr/>
          <a:lstStyle/>
          <a:p>
            <a:r>
              <a:rPr lang="en-US" dirty="0"/>
              <a:t>A-File Background</a:t>
            </a:r>
          </a:p>
        </p:txBody>
      </p:sp>
      <p:sp>
        <p:nvSpPr>
          <p:cNvPr id="3" name="Content Placeholder 2">
            <a:extLst>
              <a:ext uri="{FF2B5EF4-FFF2-40B4-BE49-F238E27FC236}">
                <a16:creationId xmlns:a16="http://schemas.microsoft.com/office/drawing/2014/main" id="{684434C8-1347-B85B-2C13-BE2C5831B178}"/>
              </a:ext>
            </a:extLst>
          </p:cNvPr>
          <p:cNvSpPr>
            <a:spLocks noGrp="1"/>
          </p:cNvSpPr>
          <p:nvPr>
            <p:ph idx="1"/>
          </p:nvPr>
        </p:nvSpPr>
        <p:spPr>
          <a:xfrm>
            <a:off x="680321" y="2336873"/>
            <a:ext cx="9613861" cy="4229390"/>
          </a:xfrm>
        </p:spPr>
        <p:txBody>
          <a:bodyPr>
            <a:normAutofit/>
          </a:bodyPr>
          <a:lstStyle/>
          <a:p>
            <a:r>
              <a:rPr lang="en-US" sz="1600" dirty="0">
                <a:effectLst/>
              </a:rPr>
              <a:t>The Immigration and Naturalization Service ("INS") started issuing each noncitizen a unique A-Number in 1940 as part of the Alien Registration Program (see </a:t>
            </a:r>
            <a:r>
              <a:rPr lang="en-US" sz="1600" dirty="0">
                <a:effectLst/>
                <a:hlinkClick r:id="rId2"/>
              </a:rPr>
              <a:t>Alien Registration Forms</a:t>
            </a:r>
            <a:r>
              <a:rPr lang="en-US" sz="1600" dirty="0">
                <a:effectLst/>
              </a:rPr>
              <a:t>). On April 1, 1944, INS started using A-Numbers to create individual files, called A-Files. INS opened or consolidated A-Files for every immigrant who arrived after April 1, 1944 or naturalized after April 1, 1956, and for immigration law enforcement matters.</a:t>
            </a:r>
          </a:p>
          <a:p>
            <a:r>
              <a:rPr lang="en-US" sz="1600" dirty="0">
                <a:effectLst/>
              </a:rPr>
              <a:t>Before A-Files, many noncitizens had more than one file with the agency. For example, an immigrant might have a Visa File, an AR-2, and a C-File. Accessing all agency records for an alien often required INS personnel to search multiple records systems and indexes. INS introduced A-Files to streamline its record keeping. Issuing each immigrant an A-Number allowed INS to create one file for each immigrant containing all the agency's records for the subject. </a:t>
            </a:r>
          </a:p>
          <a:p>
            <a:r>
              <a:rPr lang="en-US" sz="1600" dirty="0">
                <a:effectLst/>
              </a:rPr>
              <a:t>From April 1, 1944 to March 31, 1956, A-Files contained all INS records of any active case of an immigrant not yet naturalized. When the agency opened an A-File for a noncitizen with previous agency records, INS consolidated its other records for the subject into the new A-File. Upon naturalization, INS consolidated (refiled) all agency records of the new citizen in his or her </a:t>
            </a:r>
            <a:r>
              <a:rPr lang="en-US" sz="1600" dirty="0">
                <a:effectLst/>
                <a:hlinkClick r:id="rId3"/>
              </a:rPr>
              <a:t>Certificate File</a:t>
            </a:r>
            <a:r>
              <a:rPr lang="en-US" sz="1600" dirty="0">
                <a:effectLst/>
              </a:rPr>
              <a:t> ("C-File") and the A-File ceased to exist. Beginning April 1, 1956, INS started filing all agency records for active cases, including naturalization records, in the subject's A-File. USCIS continues this practice today.</a:t>
            </a:r>
          </a:p>
          <a:p>
            <a:endParaRPr lang="en-US" sz="1600" dirty="0"/>
          </a:p>
        </p:txBody>
      </p:sp>
    </p:spTree>
    <p:extLst>
      <p:ext uri="{BB962C8B-B14F-4D97-AF65-F5344CB8AC3E}">
        <p14:creationId xmlns:p14="http://schemas.microsoft.com/office/powerpoint/2010/main" val="95961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3C03-5D97-A47E-98C2-34E6C02EF41B}"/>
              </a:ext>
            </a:extLst>
          </p:cNvPr>
          <p:cNvSpPr>
            <a:spLocks noGrp="1"/>
          </p:cNvSpPr>
          <p:nvPr>
            <p:ph type="title"/>
          </p:nvPr>
        </p:nvSpPr>
        <p:spPr/>
        <p:txBody>
          <a:bodyPr/>
          <a:lstStyle/>
          <a:p>
            <a:r>
              <a:rPr lang="en-US" dirty="0"/>
              <a:t>A-Files Image Gallery</a:t>
            </a:r>
          </a:p>
        </p:txBody>
      </p:sp>
      <p:sp>
        <p:nvSpPr>
          <p:cNvPr id="3" name="Content Placeholder 2">
            <a:extLst>
              <a:ext uri="{FF2B5EF4-FFF2-40B4-BE49-F238E27FC236}">
                <a16:creationId xmlns:a16="http://schemas.microsoft.com/office/drawing/2014/main" id="{5A7FFAE8-64B0-586C-3FAE-3D3D6F630D80}"/>
              </a:ext>
            </a:extLst>
          </p:cNvPr>
          <p:cNvSpPr>
            <a:spLocks noGrp="1"/>
          </p:cNvSpPr>
          <p:nvPr>
            <p:ph idx="1"/>
          </p:nvPr>
        </p:nvSpPr>
        <p:spPr>
          <a:xfrm>
            <a:off x="680321" y="2336873"/>
            <a:ext cx="6662311" cy="3599316"/>
          </a:xfrm>
        </p:spPr>
        <p:txBody>
          <a:bodyPr>
            <a:normAutofit lnSpcReduction="10000"/>
          </a:bodyPr>
          <a:lstStyle/>
          <a:p>
            <a:r>
              <a:rPr lang="en-US" dirty="0"/>
              <a:t>A-Files, were opened or consolidated for every immigrant who arrived after April 1, 1944, or who naturalized after April 1, 1956.  Immigrants who naturalized between 1944 and 1956 should not have an A-File.  In 2010 USCIS began the process of transferring A-Files of immigrants born more than 100 years ago to the National Archives.  The vast majority of A-Files remain in USCIS custody.</a:t>
            </a:r>
          </a:p>
          <a:p>
            <a:r>
              <a:rPr lang="en-US" dirty="0">
                <a:hlinkClick r:id="rId2"/>
              </a:rPr>
              <a:t>https://www.uscis.gov/records/genealogy/historical-record-series/a-files-image-gallery</a:t>
            </a:r>
            <a:endParaRPr lang="en-US" dirty="0"/>
          </a:p>
          <a:p>
            <a:endParaRPr lang="en-US" dirty="0"/>
          </a:p>
        </p:txBody>
      </p:sp>
      <p:pic>
        <p:nvPicPr>
          <p:cNvPr id="4" name="Picture 3">
            <a:extLst>
              <a:ext uri="{FF2B5EF4-FFF2-40B4-BE49-F238E27FC236}">
                <a16:creationId xmlns:a16="http://schemas.microsoft.com/office/drawing/2014/main" id="{2A98A00C-3A17-C6EC-7FCB-BA3B107C2E0F}"/>
              </a:ext>
            </a:extLst>
          </p:cNvPr>
          <p:cNvPicPr>
            <a:picLocks noChangeAspect="1"/>
          </p:cNvPicPr>
          <p:nvPr/>
        </p:nvPicPr>
        <p:blipFill>
          <a:blip r:embed="rId3"/>
          <a:stretch>
            <a:fillRect/>
          </a:stretch>
        </p:blipFill>
        <p:spPr>
          <a:xfrm>
            <a:off x="7600950" y="2422031"/>
            <a:ext cx="4591050" cy="3429000"/>
          </a:xfrm>
          <a:prstGeom prst="rect">
            <a:avLst/>
          </a:prstGeom>
        </p:spPr>
      </p:pic>
    </p:spTree>
    <p:extLst>
      <p:ext uri="{BB962C8B-B14F-4D97-AF65-F5344CB8AC3E}">
        <p14:creationId xmlns:p14="http://schemas.microsoft.com/office/powerpoint/2010/main" val="92763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DEB5-5917-5937-8DA4-B4F3DEBF9890}"/>
              </a:ext>
            </a:extLst>
          </p:cNvPr>
          <p:cNvSpPr>
            <a:spLocks noGrp="1"/>
          </p:cNvSpPr>
          <p:nvPr>
            <p:ph type="title"/>
          </p:nvPr>
        </p:nvSpPr>
        <p:spPr/>
        <p:txBody>
          <a:bodyPr/>
          <a:lstStyle/>
          <a:p>
            <a:r>
              <a:rPr lang="en-US" dirty="0"/>
              <a:t>A-Files - Numbered Below 8 Million</a:t>
            </a:r>
          </a:p>
        </p:txBody>
      </p:sp>
      <p:sp>
        <p:nvSpPr>
          <p:cNvPr id="3" name="Content Placeholder 2">
            <a:extLst>
              <a:ext uri="{FF2B5EF4-FFF2-40B4-BE49-F238E27FC236}">
                <a16:creationId xmlns:a16="http://schemas.microsoft.com/office/drawing/2014/main" id="{BE2DBA15-215B-C2DE-5A27-2DEB652AFE50}"/>
              </a:ext>
            </a:extLst>
          </p:cNvPr>
          <p:cNvSpPr>
            <a:spLocks noGrp="1"/>
          </p:cNvSpPr>
          <p:nvPr>
            <p:ph idx="1"/>
          </p:nvPr>
        </p:nvSpPr>
        <p:spPr/>
        <p:txBody>
          <a:bodyPr>
            <a:normAutofit fontScale="92500" lnSpcReduction="10000"/>
          </a:bodyPr>
          <a:lstStyle/>
          <a:p>
            <a:r>
              <a:rPr lang="en-US" b="1" dirty="0"/>
              <a:t>What Are A-Files?</a:t>
            </a:r>
          </a:p>
          <a:p>
            <a:r>
              <a:rPr lang="en-US" dirty="0"/>
              <a:t>Alien Files, or "A-Files," are individual files identified by subject's Alien Registration Number ("A-Number"). An A-Number is a unique personal identifier assigned to a noncitizen. A-Files became the official file for all immigration and naturalization records created or consolidated since April 1, 1944. </a:t>
            </a:r>
          </a:p>
          <a:p>
            <a:r>
              <a:rPr lang="en-US" dirty="0"/>
              <a:t>A-Files below 8 million are just the oldest fraction of the USCIS’ immense A-File series of more than 60 million case files.  Inactive A-Files are stored in various locations, with the majority held by USCIS.</a:t>
            </a:r>
          </a:p>
          <a:p>
            <a:r>
              <a:rPr lang="en-US" dirty="0">
                <a:hlinkClick r:id="rId2"/>
              </a:rPr>
              <a:t>https://www.uscis.gov/records/genealogy/historical-record-series/a-files-numbered-below-8-million</a:t>
            </a:r>
            <a:r>
              <a:rPr lang="en-US" dirty="0"/>
              <a:t> </a:t>
            </a:r>
          </a:p>
          <a:p>
            <a:endParaRPr lang="en-US" dirty="0"/>
          </a:p>
        </p:txBody>
      </p:sp>
    </p:spTree>
    <p:extLst>
      <p:ext uri="{BB962C8B-B14F-4D97-AF65-F5344CB8AC3E}">
        <p14:creationId xmlns:p14="http://schemas.microsoft.com/office/powerpoint/2010/main" val="181692635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5207</TotalTime>
  <Words>1765</Words>
  <Application>Microsoft Macintosh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United States Citizenship and Immigration Services - Genealogy</vt:lpstr>
      <vt:lpstr>Finding Information on Relatives that Immigrated to the United States</vt:lpstr>
      <vt:lpstr>Records Available &amp; What Time Periods</vt:lpstr>
      <vt:lpstr>Records Available &amp; What Time Periods</vt:lpstr>
      <vt:lpstr>Certificate Files, September 27, 1906 - March 31, 1956</vt:lpstr>
      <vt:lpstr>C-Files Image Gallery</vt:lpstr>
      <vt:lpstr>A-File Background</vt:lpstr>
      <vt:lpstr>A-Files Image Gallery</vt:lpstr>
      <vt:lpstr>A-Files - Numbered Below 8 Million</vt:lpstr>
      <vt:lpstr>What is needed to Search Records</vt:lpstr>
      <vt:lpstr>USCIS Genealogy - How Does the Process Work?</vt:lpstr>
      <vt:lpstr>Search Process – Index Search Request </vt:lpstr>
      <vt:lpstr>Index Search Request</vt:lpstr>
      <vt:lpstr>Search for Immigrant Record by Case ID</vt:lpstr>
      <vt:lpstr>Recommendation – USCIS Account Registration</vt:lpstr>
      <vt:lpstr>USCIS Login Process </vt:lpstr>
      <vt:lpstr>USCIS Login Process, Cont </vt:lpstr>
      <vt:lpstr>What you may Receive</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Records</dc:title>
  <dc:creator>Thomas Montgomery</dc:creator>
  <cp:lastModifiedBy>Thomas Montgomery</cp:lastModifiedBy>
  <cp:revision>118</cp:revision>
  <dcterms:created xsi:type="dcterms:W3CDTF">2018-01-21T16:38:42Z</dcterms:created>
  <dcterms:modified xsi:type="dcterms:W3CDTF">2023-02-20T14:24:35Z</dcterms:modified>
</cp:coreProperties>
</file>