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4" r:id="rId4"/>
    <p:sldId id="283" r:id="rId5"/>
    <p:sldId id="276" r:id="rId6"/>
    <p:sldId id="277" r:id="rId7"/>
    <p:sldId id="279" r:id="rId8"/>
    <p:sldId id="282" r:id="rId9"/>
    <p:sldId id="278" r:id="rId10"/>
    <p:sldId id="280" r:id="rId11"/>
    <p:sldId id="286" r:id="rId12"/>
    <p:sldId id="285" r:id="rId13"/>
    <p:sldId id="287" r:id="rId14"/>
    <p:sldId id="288" r:id="rId15"/>
    <p:sldId id="290" r:id="rId16"/>
    <p:sldId id="292" r:id="rId17"/>
    <p:sldId id="284" r:id="rId18"/>
    <p:sldId id="295" r:id="rId19"/>
    <p:sldId id="294" r:id="rId20"/>
    <p:sldId id="275" r:id="rId21"/>
    <p:sldId id="29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C672BA22-62D3-4E4B-84A7-9374237F4E0D}"/>
    <pc:docChg chg="modSld">
      <pc:chgData name="Thomas Montgomery" userId="9a987324697dbfac" providerId="LiveId" clId="{C672BA22-62D3-4E4B-84A7-9374237F4E0D}" dt="2022-10-16T20:24:47.398" v="0" actId="20577"/>
      <pc:docMkLst>
        <pc:docMk/>
      </pc:docMkLst>
      <pc:sldChg chg="modSp mod">
        <pc:chgData name="Thomas Montgomery" userId="9a987324697dbfac" providerId="LiveId" clId="{C672BA22-62D3-4E4B-84A7-9374237F4E0D}" dt="2022-10-16T20:24:47.398" v="0" actId="20577"/>
        <pc:sldMkLst>
          <pc:docMk/>
          <pc:sldMk cId="273097637" sldId="289"/>
        </pc:sldMkLst>
        <pc:spChg chg="mod">
          <ac:chgData name="Thomas Montgomery" userId="9a987324697dbfac" providerId="LiveId" clId="{C672BA22-62D3-4E4B-84A7-9374237F4E0D}" dt="2022-10-16T20:24:47.398" v="0" actId="20577"/>
          <ac:spMkLst>
            <pc:docMk/>
            <pc:sldMk cId="273097637" sldId="289"/>
            <ac:spMk id="3" creationId="{440D38EC-5C19-E02E-F382-2180051C1C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deutschland/osnabrueck/lorup-maria-himmelfahrt/0019/?pg=6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data.matricula-online.eu/en/deutschland/osnabrueck/dorpen-st-vitus/0024/?pg=1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ata.matricula-online.eu/en/deutschland/osnabrueck/lorup-maria-himmelfahrt/0001/?pg=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geneanet.org/" TargetMode="External"/><Relationship Id="rId2" Type="http://schemas.openxmlformats.org/officeDocument/2006/relationships/hyperlink" Target="https://www.archion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stum-osnabrueck.de/dioezesanarchi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ysearch.org/en/wiki/Online_German_Gazetteers_and_Parish_Register_Inventor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milysearch.org/en/wiki" TargetMode="External"/><Relationship Id="rId3" Type="http://schemas.openxmlformats.org/officeDocument/2006/relationships/hyperlink" Target="http://www.wiki.genealogy.net/" TargetMode="External"/><Relationship Id="rId7" Type="http://schemas.openxmlformats.org/officeDocument/2006/relationships/hyperlink" Target="http://www.pommerscher-greif.de/" TargetMode="External"/><Relationship Id="rId2" Type="http://schemas.openxmlformats.org/officeDocument/2006/relationships/hyperlink" Target="http://www.meyersgaz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gis-hessen.de/" TargetMode="External"/><Relationship Id="rId5" Type="http://schemas.openxmlformats.org/officeDocument/2006/relationships/hyperlink" Target="http://www.westpreussen.de/" TargetMode="External"/><Relationship Id="rId10" Type="http://schemas.openxmlformats.org/officeDocument/2006/relationships/hyperlink" Target="https://www.familysearch.org/en/wiki/Germany_Genealogy" TargetMode="External"/><Relationship Id="rId4" Type="http://schemas.openxmlformats.org/officeDocument/2006/relationships/hyperlink" Target="http://www.kartenmeister.com/" TargetMode="External"/><Relationship Id="rId9" Type="http://schemas.openxmlformats.org/officeDocument/2006/relationships/hyperlink" Target="https://pbc.gda.pl/dlibra/docmetadata?id=7346&amp;from=pubsta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on.de/en/" TargetMode="External"/><Relationship Id="rId2" Type="http://schemas.openxmlformats.org/officeDocument/2006/relationships/hyperlink" Target="https://data.matricula-online.eu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n.geneanet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holisch.de/kirche/Deutschland" TargetMode="External"/><Relationship Id="rId2" Type="http://schemas.openxmlformats.org/officeDocument/2006/relationships/hyperlink" Target="https://www.amazon.com/Trace-Your-German-Roots-Online/dp/144034518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geneanet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r-us.eu/en/cooperation/online-portals/matricula/" TargetMode="External"/><Relationship Id="rId2" Type="http://schemas.openxmlformats.org/officeDocument/2006/relationships/hyperlink" Target="https://www.icar-us.eu/en/about-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" TargetMode="External"/><Relationship Id="rId2" Type="http://schemas.openxmlformats.org/officeDocument/2006/relationships/hyperlink" Target="https://icar-us.eu/en/cooperation/online-portals/matricul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ata.matricula-online.eu/en/landkarte/?bbox=-871993,4994702,3824297,71104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atricula-online.eu/en/deutschland/osnabrueck/bersenbruck-st-vincentius/0021/?pg=19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data.matricula-online.eu/en/deutschland/osnabrueck/ankum-st-nikolaus/0155/?pg=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data.matricula-online.eu/en/landkarte/?bbox=-871993,4994702,3824297,7110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700" y="4724282"/>
            <a:ext cx="10388600" cy="1373070"/>
          </a:xfrm>
        </p:spPr>
        <p:txBody>
          <a:bodyPr vert="horz"/>
          <a:lstStyle/>
          <a:p>
            <a:pPr algn="ctr"/>
            <a:r>
              <a:rPr lang="en-US" dirty="0"/>
              <a:t>European Sources </a:t>
            </a:r>
            <a:br>
              <a:rPr lang="en-US" dirty="0"/>
            </a:br>
            <a:r>
              <a:rPr lang="en-US" sz="4400" dirty="0"/>
              <a:t>Matricula-Online / </a:t>
            </a:r>
            <a:r>
              <a:rPr lang="en-US" sz="4400" dirty="0" err="1"/>
              <a:t>Archion</a:t>
            </a:r>
            <a:r>
              <a:rPr lang="en-US" sz="4400" dirty="0"/>
              <a:t> /</a:t>
            </a:r>
            <a:r>
              <a:rPr lang="en-US" sz="4400" dirty="0" err="1"/>
              <a:t>Geneanet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– Family Members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92" y="2141838"/>
            <a:ext cx="5345300" cy="3814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83" y="192121"/>
            <a:ext cx="4713966" cy="65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849" y="6153665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West Germany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0119" y="3361038"/>
            <a:ext cx="882123" cy="1367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74524" y="192121"/>
            <a:ext cx="4261359" cy="31689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74524" y="4728520"/>
            <a:ext cx="4261359" cy="19921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7297445" y="363984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550600" y="5555937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514121" y="5285172"/>
            <a:ext cx="177553" cy="1686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Facts/Documents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Jodocus</a:t>
            </a:r>
            <a:r>
              <a:rPr lang="en-US" dirty="0"/>
              <a:t> </a:t>
            </a:r>
            <a:r>
              <a:rPr lang="en-US" dirty="0" err="1"/>
              <a:t>Hermannus</a:t>
            </a:r>
            <a:r>
              <a:rPr lang="en-US" dirty="0"/>
              <a:t> </a:t>
            </a:r>
            <a:r>
              <a:rPr lang="en-US" dirty="0" err="1"/>
              <a:t>Dirxen</a:t>
            </a:r>
            <a:endParaRPr lang="en-US" dirty="0"/>
          </a:p>
          <a:p>
            <a:pPr lvl="1"/>
            <a:r>
              <a:rPr lang="en-US" dirty="0"/>
              <a:t>AKA </a:t>
            </a:r>
            <a:r>
              <a:rPr lang="en-US" dirty="0" err="1"/>
              <a:t>Jodocus</a:t>
            </a:r>
            <a:r>
              <a:rPr lang="en-US" dirty="0"/>
              <a:t> Hermann (Jobst) </a:t>
            </a:r>
            <a:r>
              <a:rPr lang="en-US" dirty="0" err="1"/>
              <a:t>Dirxen</a:t>
            </a:r>
            <a:endParaRPr lang="en-US" dirty="0"/>
          </a:p>
          <a:p>
            <a:r>
              <a:rPr lang="en-US" dirty="0"/>
              <a:t>Born: </a:t>
            </a:r>
            <a:r>
              <a:rPr lang="en-US" dirty="0">
                <a:hlinkClick r:id="rId2"/>
              </a:rPr>
              <a:t>8 Aug 1684</a:t>
            </a:r>
            <a:r>
              <a:rPr lang="en-US" dirty="0"/>
              <a:t> in </a:t>
            </a:r>
            <a:r>
              <a:rPr lang="en-US" dirty="0" err="1"/>
              <a:t>Dörpen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Dörpen</a:t>
            </a:r>
            <a:r>
              <a:rPr lang="en-US" dirty="0"/>
              <a:t> St. Vitus)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Marriage: </a:t>
            </a:r>
            <a:r>
              <a:rPr lang="en-US" dirty="0">
                <a:hlinkClick r:id="rId3"/>
              </a:rPr>
              <a:t>2 May 1713</a:t>
            </a:r>
            <a:r>
              <a:rPr lang="en-US" dirty="0"/>
              <a:t> in </a:t>
            </a:r>
            <a:r>
              <a:rPr lang="en-US" dirty="0" err="1"/>
              <a:t>Lorup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Lorup</a:t>
            </a:r>
            <a:r>
              <a:rPr lang="en-US" dirty="0"/>
              <a:t> </a:t>
            </a:r>
            <a:r>
              <a:rPr lang="en-US" dirty="0" err="1"/>
              <a:t>Mariä</a:t>
            </a:r>
            <a:r>
              <a:rPr lang="en-US" dirty="0"/>
              <a:t> </a:t>
            </a:r>
            <a:r>
              <a:rPr lang="en-US" dirty="0" err="1"/>
              <a:t>Himmelfahrt</a:t>
            </a:r>
            <a:r>
              <a:rPr lang="en-US" dirty="0"/>
              <a:t>)</a:t>
            </a:r>
          </a:p>
          <a:p>
            <a:r>
              <a:rPr lang="en-US" dirty="0"/>
              <a:t>Death: </a:t>
            </a:r>
            <a:r>
              <a:rPr lang="en-US" dirty="0">
                <a:hlinkClick r:id="rId4"/>
              </a:rPr>
              <a:t>7 Feb 1757</a:t>
            </a:r>
            <a:r>
              <a:rPr lang="en-US" dirty="0"/>
              <a:t> in </a:t>
            </a:r>
            <a:r>
              <a:rPr lang="en-US" dirty="0" err="1"/>
              <a:t>Lorup</a:t>
            </a:r>
            <a:r>
              <a:rPr lang="en-US" dirty="0"/>
              <a:t>, </a:t>
            </a:r>
            <a:r>
              <a:rPr lang="en-US" dirty="0" err="1"/>
              <a:t>Emsland</a:t>
            </a:r>
            <a:r>
              <a:rPr lang="en-US" dirty="0"/>
              <a:t>, Niedersachsen, Germany (</a:t>
            </a:r>
            <a:r>
              <a:rPr lang="en-US" dirty="0" err="1"/>
              <a:t>Lorup</a:t>
            </a:r>
            <a:r>
              <a:rPr lang="en-US" dirty="0"/>
              <a:t> </a:t>
            </a:r>
            <a:r>
              <a:rPr lang="en-US" dirty="0" err="1"/>
              <a:t>Mariä</a:t>
            </a:r>
            <a:r>
              <a:rPr lang="en-US" dirty="0"/>
              <a:t> </a:t>
            </a:r>
            <a:r>
              <a:rPr lang="en-US" dirty="0" err="1"/>
              <a:t>Himmelfahrt</a:t>
            </a:r>
            <a:r>
              <a:rPr lang="en-US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191" y="4686456"/>
            <a:ext cx="3502155" cy="1912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972" y="2270919"/>
            <a:ext cx="6093041" cy="989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523" y="3339562"/>
            <a:ext cx="4179492" cy="12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Dirxen</a:t>
            </a:r>
            <a:r>
              <a:rPr lang="en-US" dirty="0"/>
              <a:t> Family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92" y="2141838"/>
            <a:ext cx="5345300" cy="3814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453" y="1213843"/>
            <a:ext cx="5527315" cy="5484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93289" y="1615736"/>
            <a:ext cx="4847208" cy="21128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849" y="6153665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West Germany</a:t>
            </a:r>
          </a:p>
        </p:txBody>
      </p:sp>
    </p:spTree>
    <p:extLst>
      <p:ext uri="{BB962C8B-B14F-4D97-AF65-F5344CB8AC3E}">
        <p14:creationId xmlns:p14="http://schemas.microsoft.com/office/powerpoint/2010/main" val="399614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Taubken</a:t>
            </a:r>
            <a:r>
              <a:rPr lang="en-US" dirty="0"/>
              <a:t> Family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2336873"/>
            <a:ext cx="4411865" cy="3599316"/>
          </a:xfrm>
        </p:spPr>
        <p:txBody>
          <a:bodyPr/>
          <a:lstStyle/>
          <a:p>
            <a:r>
              <a:rPr lang="en-US" dirty="0" err="1"/>
              <a:t>Jodocus</a:t>
            </a:r>
            <a:r>
              <a:rPr lang="en-US" dirty="0"/>
              <a:t> </a:t>
            </a:r>
            <a:r>
              <a:rPr lang="en-US" dirty="0" err="1"/>
              <a:t>Hermannus</a:t>
            </a:r>
            <a:r>
              <a:rPr lang="en-US" dirty="0"/>
              <a:t> </a:t>
            </a:r>
            <a:r>
              <a:rPr lang="en-US" dirty="0" err="1"/>
              <a:t>Dirxen</a:t>
            </a:r>
            <a:endParaRPr lang="en-US" dirty="0"/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Great Grandfather</a:t>
            </a:r>
          </a:p>
          <a:p>
            <a:pPr lvl="1"/>
            <a:endParaRPr lang="en-US" dirty="0"/>
          </a:p>
          <a:p>
            <a:r>
              <a:rPr lang="en-US" dirty="0" err="1"/>
              <a:t>Wernerus</a:t>
            </a:r>
            <a:r>
              <a:rPr lang="en-US" dirty="0"/>
              <a:t> </a:t>
            </a:r>
            <a:r>
              <a:rPr lang="en-US" dirty="0" err="1"/>
              <a:t>Kley</a:t>
            </a:r>
            <a:endParaRPr lang="en-US" dirty="0"/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Great Grandfather</a:t>
            </a:r>
          </a:p>
          <a:p>
            <a:pPr lvl="1"/>
            <a:r>
              <a:rPr lang="en-US" dirty="0"/>
              <a:t>Government records for him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186" y="2194831"/>
            <a:ext cx="6990323" cy="38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Matricula</a:t>
            </a:r>
            <a:r>
              <a:rPr lang="en-US" dirty="0"/>
              <a:t>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811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Free to use</a:t>
            </a:r>
          </a:p>
          <a:p>
            <a:r>
              <a:rPr lang="en-US" dirty="0"/>
              <a:t>Need to be able to read the records</a:t>
            </a:r>
          </a:p>
          <a:p>
            <a:pPr lvl="1"/>
            <a:r>
              <a:rPr lang="en-US" dirty="0"/>
              <a:t>German</a:t>
            </a:r>
          </a:p>
          <a:p>
            <a:pPr lvl="1"/>
            <a:r>
              <a:rPr lang="en-US" dirty="0"/>
              <a:t>Latin</a:t>
            </a:r>
          </a:p>
          <a:p>
            <a:r>
              <a:rPr lang="en-US" dirty="0"/>
              <a:t>Growing collection of church digitized records</a:t>
            </a:r>
          </a:p>
          <a:p>
            <a:pPr lvl="1"/>
            <a:r>
              <a:rPr lang="en-US" dirty="0"/>
              <a:t>Contact the church of interest</a:t>
            </a:r>
          </a:p>
          <a:p>
            <a:r>
              <a:rPr lang="en-US" dirty="0"/>
              <a:t>Records are indexed by church</a:t>
            </a:r>
          </a:p>
          <a:p>
            <a:pPr lvl="1"/>
            <a:r>
              <a:rPr lang="en-US" dirty="0"/>
              <a:t>Baptism</a:t>
            </a:r>
          </a:p>
          <a:p>
            <a:pPr lvl="1"/>
            <a:r>
              <a:rPr lang="en-US" dirty="0"/>
              <a:t>Marriage </a:t>
            </a:r>
          </a:p>
          <a:p>
            <a:pPr lvl="1"/>
            <a:r>
              <a:rPr lang="en-US" dirty="0"/>
              <a:t>Death</a:t>
            </a:r>
          </a:p>
          <a:p>
            <a:pPr lvl="1"/>
            <a:r>
              <a:rPr lang="en-US" dirty="0"/>
              <a:t>Date</a:t>
            </a:r>
          </a:p>
          <a:p>
            <a:r>
              <a:rPr lang="en-US" dirty="0"/>
              <a:t>Records are not index by family name - unfortunately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6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FF28-2DA0-D7E3-F853-E5A4E1A4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German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0C79-549C-6E92-5352-31A8627C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41836" cy="3599316"/>
          </a:xfrm>
        </p:spPr>
        <p:txBody>
          <a:bodyPr/>
          <a:lstStyle/>
          <a:p>
            <a:r>
              <a:rPr lang="en-US" dirty="0" err="1"/>
              <a:t>Archion</a:t>
            </a:r>
            <a:endParaRPr lang="en-US" dirty="0"/>
          </a:p>
          <a:p>
            <a:pPr lvl="1"/>
            <a:r>
              <a:rPr lang="en-US" dirty="0"/>
              <a:t>Protestants religions </a:t>
            </a:r>
          </a:p>
          <a:p>
            <a:pPr lvl="1"/>
            <a:r>
              <a:rPr lang="en-US" dirty="0"/>
              <a:t>Pay for access to information</a:t>
            </a:r>
          </a:p>
          <a:p>
            <a:pPr lvl="1"/>
            <a:r>
              <a:rPr lang="en-US" dirty="0">
                <a:hlinkClick r:id="rId2"/>
              </a:rPr>
              <a:t>https://www.archion.de/</a:t>
            </a:r>
            <a:r>
              <a:rPr lang="en-US" dirty="0"/>
              <a:t> </a:t>
            </a:r>
          </a:p>
          <a:p>
            <a:r>
              <a:rPr lang="en-US" dirty="0" err="1"/>
              <a:t>Geneanet</a:t>
            </a:r>
            <a:endParaRPr lang="en-US" dirty="0"/>
          </a:p>
          <a:p>
            <a:pPr lvl="1"/>
            <a:r>
              <a:rPr lang="en-US" b="1" dirty="0"/>
              <a:t>4M+ million community members</a:t>
            </a:r>
            <a:r>
              <a:rPr lang="en-US" dirty="0"/>
              <a:t> who share their genealogical information for free</a:t>
            </a:r>
          </a:p>
          <a:p>
            <a:pPr lvl="1"/>
            <a:r>
              <a:rPr lang="en-US" dirty="0"/>
              <a:t>Can search the entire database</a:t>
            </a:r>
          </a:p>
          <a:p>
            <a:pPr lvl="1"/>
            <a:r>
              <a:rPr lang="en-US" dirty="0"/>
              <a:t>Some access requires a subscription</a:t>
            </a:r>
          </a:p>
          <a:p>
            <a:pPr lvl="1"/>
            <a:r>
              <a:rPr lang="en-US" dirty="0">
                <a:hlinkClick r:id="rId3"/>
              </a:rPr>
              <a:t>https://en.geneanet.org/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1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BD00-7304-E9B2-F5FB-BC071F53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Matricula-Online Versus </a:t>
            </a:r>
            <a:r>
              <a:rPr lang="en-US" dirty="0" err="1"/>
              <a:t>Archion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2547-2516-228B-2B61-D01A4B50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298F-DCCD-949C-6DD0-5647952B8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2" t="5467" r="11133" b="6533"/>
          <a:stretch/>
        </p:blipFill>
        <p:spPr>
          <a:xfrm>
            <a:off x="1993392" y="2020825"/>
            <a:ext cx="7498080" cy="45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7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Able to Find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56890"/>
          </a:xfrm>
        </p:spPr>
        <p:txBody>
          <a:bodyPr>
            <a:normAutofit/>
          </a:bodyPr>
          <a:lstStyle/>
          <a:p>
            <a:r>
              <a:rPr lang="en-US" dirty="0"/>
              <a:t>Contact potential churches for information</a:t>
            </a:r>
          </a:p>
          <a:p>
            <a:r>
              <a:rPr lang="en-US" dirty="0"/>
              <a:t>Contact Parishes for information and assistance</a:t>
            </a:r>
          </a:p>
          <a:p>
            <a:r>
              <a:rPr lang="en-US" dirty="0"/>
              <a:t>Identify if there is a Genealogical Division in the region of interest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Parish of </a:t>
            </a:r>
            <a:r>
              <a:rPr lang="en-US" dirty="0" err="1"/>
              <a:t>Osnabrück</a:t>
            </a:r>
            <a:endParaRPr lang="en-US" dirty="0"/>
          </a:p>
          <a:p>
            <a:pPr lvl="2"/>
            <a:r>
              <a:rPr lang="en-US" dirty="0"/>
              <a:t>Covers Northwest Germany </a:t>
            </a:r>
          </a:p>
          <a:p>
            <a:pPr lvl="2"/>
            <a:r>
              <a:rPr lang="en-US" dirty="0" err="1"/>
              <a:t>Bistum</a:t>
            </a:r>
            <a:r>
              <a:rPr lang="en-US" dirty="0"/>
              <a:t> </a:t>
            </a:r>
            <a:r>
              <a:rPr lang="en-US" dirty="0" err="1"/>
              <a:t>Osnabrück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Genealogical Research Center</a:t>
            </a:r>
            <a:endParaRPr lang="en-US" dirty="0"/>
          </a:p>
          <a:p>
            <a:pPr lvl="2"/>
            <a:r>
              <a:rPr lang="en-US" dirty="0"/>
              <a:t>Ask how to access records</a:t>
            </a:r>
          </a:p>
          <a:p>
            <a:pPr lvl="2"/>
            <a:r>
              <a:rPr lang="en-US" dirty="0"/>
              <a:t>What assistance do they provide</a:t>
            </a:r>
          </a:p>
          <a:p>
            <a:pPr lvl="2"/>
            <a:r>
              <a:rPr lang="en-US" dirty="0"/>
              <a:t>Just released church records 23 Oct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54" y="4418677"/>
            <a:ext cx="4875756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A24-A6A0-2FAC-4358-A489FF8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Gazetteers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1D73-EB91-BA95-F1BE-D7924266C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Gazetteer:</a:t>
            </a:r>
            <a:r>
              <a:rPr lang="en-US" dirty="0"/>
              <a:t> a list of all localities within a given jurisdictions, such as a county, duchy, state, province, or empire. Information provided may vary depending on the original purpose of the publication and may include different government jurisdictions, church parish(es), population-, area,-and tax information, post office, description, history, and more.</a:t>
            </a:r>
          </a:p>
          <a:p>
            <a:r>
              <a:rPr lang="en-US" dirty="0"/>
              <a:t>Use these to search for potential location of family </a:t>
            </a:r>
            <a:r>
              <a:rPr lang="en-US" dirty="0" err="1"/>
              <a:t>memebers</a:t>
            </a:r>
            <a:endParaRPr lang="en-US" dirty="0"/>
          </a:p>
          <a:p>
            <a:r>
              <a:rPr lang="en-US" b="1" dirty="0"/>
              <a:t>Online German Gazetteers and Parish Register Inventories</a:t>
            </a:r>
          </a:p>
          <a:p>
            <a:pPr lvl="1"/>
            <a:r>
              <a:rPr lang="en-US" dirty="0">
                <a:hlinkClick r:id="rId2"/>
              </a:rPr>
              <a:t>https://www.familysearch.org/en/wiki/Online_German_Gazetteers_and_Parish_Register_Inventories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7A24-A6A0-2FAC-4358-A489FF8C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Gazetteers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1D73-EB91-BA95-F1BE-D7924266CC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MeyersGaz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www.meyersgaz.org</a:t>
            </a:r>
            <a:endParaRPr lang="en-US" dirty="0"/>
          </a:p>
          <a:p>
            <a:r>
              <a:rPr lang="en-US" dirty="0" err="1"/>
              <a:t>GenWiki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www.wiki.genealogy.net</a:t>
            </a:r>
            <a:r>
              <a:rPr lang="en-US" dirty="0"/>
              <a:t> </a:t>
            </a:r>
          </a:p>
          <a:p>
            <a:r>
              <a:rPr lang="en-US" dirty="0" err="1"/>
              <a:t>Kartenmeister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www.kartenmeister.com</a:t>
            </a:r>
            <a:endParaRPr lang="en-US" dirty="0"/>
          </a:p>
          <a:p>
            <a:r>
              <a:rPr lang="en-US" dirty="0"/>
              <a:t>Westpreussen.de</a:t>
            </a:r>
          </a:p>
          <a:p>
            <a:pPr lvl="1"/>
            <a:r>
              <a:rPr lang="en-US" dirty="0">
                <a:hlinkClick r:id="rId5"/>
              </a:rPr>
              <a:t>www.westpreussen.de</a:t>
            </a:r>
            <a:endParaRPr lang="en-US" dirty="0"/>
          </a:p>
          <a:p>
            <a:r>
              <a:rPr lang="de-DE" dirty="0"/>
              <a:t>LAGIS Hessen Historisches Ortslexikon</a:t>
            </a:r>
          </a:p>
          <a:p>
            <a:pPr lvl="1"/>
            <a:r>
              <a:rPr lang="de-DE" dirty="0">
                <a:hlinkClick r:id="rId6"/>
              </a:rPr>
              <a:t>www.lagis-hessen.de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C81C9-5262-CCBC-0D41-1A7B575214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Pommerscher</a:t>
            </a:r>
            <a:r>
              <a:rPr lang="en-US" dirty="0"/>
              <a:t> Greif</a:t>
            </a:r>
          </a:p>
          <a:p>
            <a:pPr lvl="1"/>
            <a:r>
              <a:rPr lang="en-US" dirty="0">
                <a:hlinkClick r:id="rId7"/>
              </a:rPr>
              <a:t>www.pommerscher-greif.de</a:t>
            </a:r>
            <a:endParaRPr lang="en-US" dirty="0"/>
          </a:p>
          <a:p>
            <a:r>
              <a:rPr lang="en-US" dirty="0"/>
              <a:t>FamilySearch Wiki</a:t>
            </a:r>
          </a:p>
          <a:p>
            <a:pPr lvl="1"/>
            <a:r>
              <a:rPr lang="en-US" dirty="0">
                <a:hlinkClick r:id="rId8"/>
              </a:rPr>
              <a:t>www.familysearch.org/en/wiki</a:t>
            </a:r>
            <a:r>
              <a:rPr lang="en-US" dirty="0"/>
              <a:t> </a:t>
            </a:r>
          </a:p>
          <a:p>
            <a:r>
              <a:rPr lang="en-US" dirty="0"/>
              <a:t>Deutsch-</a:t>
            </a:r>
            <a:r>
              <a:rPr lang="en-US" dirty="0" err="1"/>
              <a:t>Fremdsprachiges</a:t>
            </a:r>
            <a:r>
              <a:rPr lang="en-US" dirty="0"/>
              <a:t> </a:t>
            </a:r>
            <a:r>
              <a:rPr lang="en-US" dirty="0" err="1"/>
              <a:t>Ortsnamenverzeichnis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https://pbc.gda.pl/dlibra/docmetadata?id=7346&amp;from=pubstats</a:t>
            </a:r>
            <a:r>
              <a:rPr lang="en-US" dirty="0"/>
              <a:t> </a:t>
            </a:r>
          </a:p>
          <a:p>
            <a:r>
              <a:rPr lang="en-US" dirty="0"/>
              <a:t>Family Search – German Genealogy</a:t>
            </a:r>
          </a:p>
          <a:p>
            <a:pPr lvl="1"/>
            <a:r>
              <a:rPr lang="en-US" dirty="0">
                <a:hlinkClick r:id="rId10"/>
              </a:rPr>
              <a:t>https://www.familysearch.org/en/wiki/Germany_Genealogy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01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403B-A703-6833-8E8A-EDA58D30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German Birth, Marriage and Death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38EC-5C19-E02E-F382-2180051C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Martricula</a:t>
            </a:r>
            <a:r>
              <a:rPr lang="en-US" dirty="0"/>
              <a:t> – Online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>
                <a:hlinkClick r:id="rId2"/>
              </a:rPr>
              <a:t>https://data.matricula-online.eu/en/</a:t>
            </a:r>
            <a:r>
              <a:rPr lang="en-US" dirty="0"/>
              <a:t> </a:t>
            </a:r>
          </a:p>
          <a:p>
            <a:r>
              <a:rPr lang="en-US" dirty="0" err="1"/>
              <a:t>Archion</a:t>
            </a:r>
            <a:endParaRPr lang="en-US" dirty="0"/>
          </a:p>
          <a:p>
            <a:pPr lvl="1"/>
            <a:r>
              <a:rPr lang="en-US" dirty="0"/>
              <a:t>Fee based service</a:t>
            </a:r>
          </a:p>
          <a:p>
            <a:pPr lvl="1"/>
            <a:r>
              <a:rPr lang="en-US" dirty="0">
                <a:hlinkClick r:id="rId3"/>
              </a:rPr>
              <a:t>https://www.archion.de/en/</a:t>
            </a:r>
            <a:r>
              <a:rPr lang="en-US" dirty="0"/>
              <a:t> </a:t>
            </a:r>
          </a:p>
          <a:p>
            <a:r>
              <a:rPr lang="en-US" dirty="0" err="1"/>
              <a:t>Geneanet</a:t>
            </a:r>
            <a:endParaRPr lang="en-US" dirty="0"/>
          </a:p>
          <a:p>
            <a:pPr lvl="1"/>
            <a:r>
              <a:rPr lang="en-US" dirty="0"/>
              <a:t>Free and pay to access</a:t>
            </a:r>
          </a:p>
          <a:p>
            <a:pPr lvl="1"/>
            <a:r>
              <a:rPr lang="en-US" dirty="0">
                <a:hlinkClick r:id="rId4"/>
              </a:rPr>
              <a:t>https://en.geneanet.org/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0B276-25AA-E92E-E5F0-33A44F0DF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6" t="28933" r="50310" b="7867"/>
          <a:stretch/>
        </p:blipFill>
        <p:spPr>
          <a:xfrm>
            <a:off x="6941999" y="1880176"/>
            <a:ext cx="3352183" cy="2784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0997E-CF7D-DD27-C11F-B5479CDA5D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03" t="28933" r="7531" b="10400"/>
          <a:stretch/>
        </p:blipFill>
        <p:spPr>
          <a:xfrm>
            <a:off x="8296899" y="3775222"/>
            <a:ext cx="3460749" cy="28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Autofit/>
          </a:bodyPr>
          <a:lstStyle/>
          <a:p>
            <a:r>
              <a:rPr lang="en-US" sz="3200" dirty="0"/>
              <a:t>James M. </a:t>
            </a:r>
            <a:r>
              <a:rPr lang="en-US" sz="3200" dirty="0" err="1"/>
              <a:t>Beidler’s</a:t>
            </a:r>
            <a:r>
              <a:rPr lang="en-US" sz="3200" dirty="0"/>
              <a:t> </a:t>
            </a:r>
          </a:p>
          <a:p>
            <a:pPr lvl="1"/>
            <a:r>
              <a:rPr lang="en-US" sz="2800" dirty="0">
                <a:hlinkClick r:id="rId2"/>
              </a:rPr>
              <a:t>“Trace Your German Roots Online” (2015)</a:t>
            </a:r>
            <a:endParaRPr lang="en-US" sz="2800" dirty="0"/>
          </a:p>
          <a:p>
            <a:r>
              <a:rPr lang="en-US" sz="3200" dirty="0"/>
              <a:t>Can’t find your church?  Check</a:t>
            </a:r>
          </a:p>
          <a:p>
            <a:pPr lvl="1"/>
            <a:r>
              <a:rPr lang="en-US" sz="2800" dirty="0"/>
              <a:t>Ancestry.com</a:t>
            </a:r>
          </a:p>
          <a:p>
            <a:pPr lvl="1"/>
            <a:r>
              <a:rPr lang="en-US" sz="2800" dirty="0"/>
              <a:t>German Catholic Church website:</a:t>
            </a:r>
          </a:p>
          <a:p>
            <a:pPr lvl="2"/>
            <a:r>
              <a:rPr lang="en-US" sz="2000" dirty="0">
                <a:hlinkClick r:id="rId3"/>
              </a:rPr>
              <a:t>Kirche in Deutschland</a:t>
            </a:r>
            <a:endParaRPr lang="en-US" sz="2000" dirty="0"/>
          </a:p>
          <a:p>
            <a:pPr lvl="1"/>
            <a:r>
              <a:rPr lang="en-US" dirty="0"/>
              <a:t>Others </a:t>
            </a:r>
          </a:p>
          <a:p>
            <a:pPr lvl="2"/>
            <a:r>
              <a:rPr lang="en-US" sz="2000" dirty="0" err="1">
                <a:hlinkClick r:id="rId4"/>
              </a:rPr>
              <a:t>Geneanet</a:t>
            </a:r>
            <a:endParaRPr lang="en-US" sz="2000" dirty="0"/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59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DB9B-444F-6269-1CE5-3A681F32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DADF-6710-20CA-0920-169126AA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Collect family member’s facts </a:t>
            </a:r>
          </a:p>
          <a:p>
            <a:pPr lvl="1"/>
            <a:r>
              <a:rPr lang="en-US" sz="2400" dirty="0"/>
              <a:t>As much as </a:t>
            </a:r>
            <a:r>
              <a:rPr lang="en-US" sz="2400" dirty="0" err="1"/>
              <a:t>posssible</a:t>
            </a:r>
            <a:endParaRPr lang="en-US" sz="2400" dirty="0"/>
          </a:p>
          <a:p>
            <a:r>
              <a:rPr lang="en-US" sz="2800" dirty="0"/>
              <a:t>Use the resources available</a:t>
            </a:r>
            <a:endParaRPr lang="en-US" sz="2400" dirty="0"/>
          </a:p>
          <a:p>
            <a:r>
              <a:rPr lang="en-US" sz="2800" dirty="0"/>
              <a:t>Be patient </a:t>
            </a:r>
          </a:p>
          <a:p>
            <a:pPr lvl="1"/>
            <a:r>
              <a:rPr lang="en-US" sz="2400" dirty="0"/>
              <a:t>New records are added all the time</a:t>
            </a:r>
          </a:p>
          <a:p>
            <a:r>
              <a:rPr lang="en-US" sz="2800" dirty="0"/>
              <a:t>Be persistent</a:t>
            </a:r>
          </a:p>
          <a:p>
            <a:pPr lvl="1"/>
            <a:r>
              <a:rPr lang="en-US" sz="2400" dirty="0"/>
              <a:t>Do not give up – it may take time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40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Austrian nonprofit organization </a:t>
            </a:r>
          </a:p>
          <a:p>
            <a:pPr lvl="2"/>
            <a:r>
              <a:rPr lang="en-US" sz="2600" dirty="0"/>
              <a:t>International Centre for Archival Research - US (</a:t>
            </a:r>
            <a:r>
              <a:rPr lang="en-US" sz="2600" dirty="0">
                <a:hlinkClick r:id="rId2"/>
              </a:rPr>
              <a:t>ICARUS</a:t>
            </a:r>
            <a:r>
              <a:rPr lang="en-US" sz="2600" dirty="0"/>
              <a:t>)</a:t>
            </a:r>
          </a:p>
          <a:p>
            <a:pPr lvl="2"/>
            <a:r>
              <a:rPr lang="en-US" sz="2600" dirty="0"/>
              <a:t>Seeks to digitize church records, (</a:t>
            </a:r>
            <a:r>
              <a:rPr lang="en-US" sz="2600" i="1" dirty="0"/>
              <a:t>matricula</a:t>
            </a:r>
            <a:r>
              <a:rPr lang="en-US" sz="2600" dirty="0"/>
              <a:t> is Latin for “register”)</a:t>
            </a:r>
          </a:p>
          <a:p>
            <a:pPr lvl="2"/>
            <a:r>
              <a:rPr lang="en-US" sz="2600" dirty="0"/>
              <a:t>Vital records kept by the Catholic Church</a:t>
            </a:r>
          </a:p>
          <a:p>
            <a:pPr lvl="1"/>
            <a:r>
              <a:rPr lang="en-US" sz="2800" dirty="0"/>
              <a:t>The Project </a:t>
            </a:r>
          </a:p>
          <a:p>
            <a:pPr lvl="2"/>
            <a:r>
              <a:rPr lang="en-US" sz="2600" dirty="0">
                <a:hlinkClick r:id="rId3"/>
              </a:rPr>
              <a:t>Online Registers Database</a:t>
            </a:r>
            <a:endParaRPr lang="en-US" sz="2600" dirty="0"/>
          </a:p>
          <a:p>
            <a:pPr lvl="2"/>
            <a:r>
              <a:rPr lang="en-US" sz="2600" dirty="0"/>
              <a:t>More than </a:t>
            </a:r>
            <a:r>
              <a:rPr lang="en-US" sz="2600" u="sng" dirty="0"/>
              <a:t>seven million</a:t>
            </a:r>
            <a:r>
              <a:rPr lang="en-US" sz="2600" dirty="0"/>
              <a:t> pages of church records online and growing </a:t>
            </a:r>
          </a:p>
          <a:p>
            <a:pPr lvl="2"/>
            <a:r>
              <a:rPr lang="en-US" sz="2600" dirty="0"/>
              <a:t>Includes Catholic church records from the 1500s to the 1900s.</a:t>
            </a:r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0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Diocese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Austria</a:t>
            </a:r>
          </a:p>
          <a:p>
            <a:pPr lvl="2"/>
            <a:r>
              <a:rPr lang="en-US" sz="2600" dirty="0"/>
              <a:t>St. </a:t>
            </a:r>
            <a:r>
              <a:rPr lang="en-US" sz="2600" dirty="0" err="1"/>
              <a:t>Pölten</a:t>
            </a:r>
            <a:r>
              <a:rPr lang="en-US" sz="2600" dirty="0"/>
              <a:t>, </a:t>
            </a:r>
            <a:r>
              <a:rPr lang="en-US" sz="2600" dirty="0" err="1"/>
              <a:t>Oberöstereich</a:t>
            </a:r>
            <a:r>
              <a:rPr lang="en-US" sz="2600" dirty="0"/>
              <a:t>, and Wien, covering the modern states of Upper Austria, Lower Austria and Vienna in northern Austria; </a:t>
            </a:r>
          </a:p>
          <a:p>
            <a:pPr lvl="1"/>
            <a:r>
              <a:rPr lang="en-US" sz="2800" dirty="0"/>
              <a:t>Germany</a:t>
            </a:r>
          </a:p>
          <a:p>
            <a:pPr lvl="2"/>
            <a:r>
              <a:rPr lang="en-US" sz="2600" dirty="0"/>
              <a:t>Passau</a:t>
            </a:r>
          </a:p>
          <a:p>
            <a:pPr lvl="2"/>
            <a:r>
              <a:rPr lang="en-US" sz="2600" dirty="0" err="1"/>
              <a:t>Osnabrück</a:t>
            </a:r>
            <a:endParaRPr lang="en-US" sz="2600" dirty="0"/>
          </a:p>
          <a:p>
            <a:pPr lvl="1"/>
            <a:r>
              <a:rPr lang="en-US" sz="2800" dirty="0"/>
              <a:t>Poland</a:t>
            </a:r>
          </a:p>
          <a:p>
            <a:pPr lvl="2"/>
            <a:r>
              <a:rPr lang="en-US" sz="2600" dirty="0"/>
              <a:t>Breslau</a:t>
            </a:r>
          </a:p>
          <a:p>
            <a:pPr lvl="1"/>
            <a:r>
              <a:rPr lang="en-US" sz="2800" dirty="0" err="1"/>
              <a:t>Luxenburg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1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14" y="3840970"/>
            <a:ext cx="3749128" cy="2410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4C089-224B-926A-6016-53752851B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" t="1900" r="1829" b="33337"/>
          <a:stretch/>
        </p:blipFill>
        <p:spPr>
          <a:xfrm>
            <a:off x="7782305" y="3840971"/>
            <a:ext cx="3588909" cy="2410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5C306-3E11-F68B-DBE5-364EFAF94F33}"/>
              </a:ext>
            </a:extLst>
          </p:cNvPr>
          <p:cNvSpPr txBox="1"/>
          <p:nvPr/>
        </p:nvSpPr>
        <p:spPr>
          <a:xfrm>
            <a:off x="5148072" y="345335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2184C-2B7F-9A4D-996B-DE145BD96B3B}"/>
              </a:ext>
            </a:extLst>
          </p:cNvPr>
          <p:cNvSpPr txBox="1"/>
          <p:nvPr/>
        </p:nvSpPr>
        <p:spPr>
          <a:xfrm>
            <a:off x="8766048" y="3429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 2022</a:t>
            </a:r>
          </a:p>
        </p:txBody>
      </p:sp>
    </p:spTree>
    <p:extLst>
      <p:ext uri="{BB962C8B-B14F-4D97-AF65-F5344CB8AC3E}">
        <p14:creationId xmlns:p14="http://schemas.microsoft.com/office/powerpoint/2010/main" val="167756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2800" dirty="0"/>
              <a:t>There are </a:t>
            </a:r>
            <a:r>
              <a:rPr lang="en-US" sz="2800" u="sng" dirty="0"/>
              <a:t>two</a:t>
            </a:r>
            <a:r>
              <a:rPr lang="en-US" sz="2800" dirty="0"/>
              <a:t> sites to visit:</a:t>
            </a:r>
          </a:p>
          <a:p>
            <a:pPr lvl="1"/>
            <a:r>
              <a:rPr lang="en-US" sz="2400" dirty="0"/>
              <a:t>US:  </a:t>
            </a:r>
            <a:r>
              <a:rPr lang="en-US" sz="2800" dirty="0">
                <a:hlinkClick r:id="rId2"/>
              </a:rPr>
              <a:t>https://icar-us.eu/en/cooperation/online-portals/matricula/</a:t>
            </a:r>
            <a:endParaRPr lang="en-US" sz="2800" dirty="0"/>
          </a:p>
          <a:p>
            <a:pPr lvl="1"/>
            <a:r>
              <a:rPr lang="en-US" sz="2400" dirty="0"/>
              <a:t>Europe:  </a:t>
            </a:r>
            <a:r>
              <a:rPr lang="en-US" sz="2800" dirty="0">
                <a:hlinkClick r:id="rId3"/>
              </a:rPr>
              <a:t>https://data.matricula-online.eu/en/</a:t>
            </a: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The first site has excellent overviews of the Project in English</a:t>
            </a:r>
          </a:p>
          <a:p>
            <a:pPr lvl="1"/>
            <a:r>
              <a:rPr lang="en-US" sz="2400" dirty="0"/>
              <a:t>Tutorial</a:t>
            </a:r>
          </a:p>
          <a:p>
            <a:pPr lvl="1"/>
            <a:r>
              <a:rPr lang="en-US" sz="2400" dirty="0"/>
              <a:t>The Collaboration Process</a:t>
            </a:r>
          </a:p>
          <a:p>
            <a:pPr lvl="1"/>
            <a:r>
              <a:rPr lang="en-US" sz="2400" dirty="0"/>
              <a:t>Reference Aids</a:t>
            </a:r>
          </a:p>
          <a:p>
            <a:pPr lvl="1"/>
            <a:r>
              <a:rPr lang="en-US" sz="2400" dirty="0"/>
              <a:t>Maps (particularly the useful Catholic Dioceses of Germany)</a:t>
            </a:r>
          </a:p>
          <a:p>
            <a:r>
              <a:rPr lang="en-US" sz="2800" dirty="0"/>
              <a:t>It will also direct you to the second, the research site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0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4800" dirty="0"/>
              <a:t>Search for Places</a:t>
            </a:r>
          </a:p>
          <a:p>
            <a:pPr lvl="1"/>
            <a:r>
              <a:rPr lang="en-US" sz="4000" dirty="0"/>
              <a:t>Cities where family lived</a:t>
            </a:r>
          </a:p>
          <a:p>
            <a:pPr lvl="1"/>
            <a:r>
              <a:rPr lang="en-US" sz="4000" dirty="0"/>
              <a:t>Churches where family attended</a:t>
            </a:r>
          </a:p>
          <a:p>
            <a:pPr lvl="1"/>
            <a:r>
              <a:rPr lang="en-US" sz="4000" dirty="0"/>
              <a:t>Identify the parish the church belongs</a:t>
            </a:r>
          </a:p>
          <a:p>
            <a:r>
              <a:rPr lang="en-US" sz="4800" dirty="0"/>
              <a:t>Search by Map</a:t>
            </a:r>
          </a:p>
          <a:p>
            <a:pPr lvl="1"/>
            <a:r>
              <a:rPr lang="en-US" sz="4000" dirty="0"/>
              <a:t>Locate Churches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25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Matricula</a:t>
            </a:r>
            <a:r>
              <a:rPr lang="en-US" sz="5400" dirty="0"/>
              <a:t> – Church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871982" cy="3599316"/>
          </a:xfrm>
        </p:spPr>
        <p:txBody>
          <a:bodyPr/>
          <a:lstStyle/>
          <a:p>
            <a:r>
              <a:rPr lang="en-US" dirty="0"/>
              <a:t>Identifies churches records that are on line</a:t>
            </a:r>
          </a:p>
          <a:p>
            <a:r>
              <a:rPr lang="en-US" dirty="0"/>
              <a:t>Locate churches for which records are published</a:t>
            </a:r>
          </a:p>
          <a:p>
            <a:r>
              <a:rPr lang="en-US" dirty="0" err="1"/>
              <a:t>Matricula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435" y="1989438"/>
            <a:ext cx="5507944" cy="4715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DDB92-C0AD-63DD-2402-6631E6C4A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" t="1900" r="1829" b="33337"/>
          <a:stretch/>
        </p:blipFill>
        <p:spPr>
          <a:xfrm>
            <a:off x="972202" y="4346959"/>
            <a:ext cx="3588909" cy="24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 your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055959" cy="41615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 your facts</a:t>
            </a:r>
          </a:p>
          <a:p>
            <a:pPr lvl="1"/>
            <a:r>
              <a:rPr lang="en-US" dirty="0"/>
              <a:t>Family members</a:t>
            </a:r>
          </a:p>
          <a:p>
            <a:pPr lvl="1"/>
            <a:r>
              <a:rPr lang="en-US" dirty="0"/>
              <a:t>Family friends</a:t>
            </a:r>
          </a:p>
          <a:p>
            <a:pPr lvl="1"/>
            <a:r>
              <a:rPr lang="en-US" dirty="0"/>
              <a:t>Local government records</a:t>
            </a:r>
          </a:p>
          <a:p>
            <a:pPr lvl="1"/>
            <a:r>
              <a:rPr lang="en-US" dirty="0"/>
              <a:t>United States Citizenship and Immigration Services (USCIS) Genealogy Division</a:t>
            </a:r>
          </a:p>
          <a:p>
            <a:pPr lvl="1"/>
            <a:r>
              <a:rPr lang="en-US" dirty="0"/>
              <a:t>Other genealogy sources</a:t>
            </a:r>
          </a:p>
          <a:p>
            <a:r>
              <a:rPr lang="en-US" dirty="0"/>
              <a:t>Determine Locations</a:t>
            </a:r>
          </a:p>
          <a:p>
            <a:pPr lvl="1"/>
            <a:r>
              <a:rPr lang="en-US" dirty="0"/>
              <a:t>Birth location in Germany</a:t>
            </a:r>
          </a:p>
          <a:p>
            <a:pPr lvl="1"/>
            <a:r>
              <a:rPr lang="en-US" dirty="0"/>
              <a:t>Where they live in Germany</a:t>
            </a:r>
          </a:p>
          <a:p>
            <a:r>
              <a:rPr lang="en-US" dirty="0"/>
              <a:t>Identify</a:t>
            </a:r>
          </a:p>
          <a:p>
            <a:pPr lvl="1"/>
            <a:r>
              <a:rPr lang="en-US" dirty="0"/>
              <a:t>Birth dates</a:t>
            </a:r>
          </a:p>
          <a:p>
            <a:pPr lvl="1"/>
            <a:r>
              <a:rPr lang="en-US" dirty="0"/>
              <a:t>Parent names</a:t>
            </a:r>
          </a:p>
          <a:p>
            <a:pPr lvl="1"/>
            <a:r>
              <a:rPr lang="en-US" dirty="0"/>
              <a:t>Siblings names and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Facts/Documents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743" y="2599456"/>
            <a:ext cx="4441679" cy="35993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Anna </a:t>
            </a:r>
            <a:r>
              <a:rPr lang="en-US" dirty="0" err="1"/>
              <a:t>Bernardina</a:t>
            </a:r>
            <a:r>
              <a:rPr lang="en-US" dirty="0"/>
              <a:t> </a:t>
            </a:r>
            <a:r>
              <a:rPr lang="en-US" dirty="0" err="1"/>
              <a:t>Büscher</a:t>
            </a:r>
            <a:endParaRPr lang="en-US" dirty="0"/>
          </a:p>
          <a:p>
            <a:r>
              <a:rPr lang="en-US" dirty="0"/>
              <a:t>Born </a:t>
            </a:r>
            <a:r>
              <a:rPr lang="en-US" dirty="0">
                <a:hlinkClick r:id="rId2"/>
              </a:rPr>
              <a:t>25 July 1877</a:t>
            </a:r>
            <a:r>
              <a:rPr lang="en-US" dirty="0"/>
              <a:t> in </a:t>
            </a:r>
            <a:r>
              <a:rPr lang="en-US" dirty="0" err="1"/>
              <a:t>Besten</a:t>
            </a:r>
            <a:r>
              <a:rPr lang="en-US" dirty="0"/>
              <a:t>, Germany</a:t>
            </a:r>
          </a:p>
          <a:p>
            <a:r>
              <a:rPr lang="en-US" dirty="0"/>
              <a:t>Marriage: </a:t>
            </a:r>
            <a:r>
              <a:rPr lang="en-US" dirty="0">
                <a:hlinkClick r:id="rId3"/>
              </a:rPr>
              <a:t>26 May 1898</a:t>
            </a:r>
            <a:r>
              <a:rPr lang="en-US" dirty="0"/>
              <a:t> </a:t>
            </a:r>
            <a:r>
              <a:rPr lang="en-US" dirty="0" err="1"/>
              <a:t>Bersenbrück</a:t>
            </a:r>
            <a:r>
              <a:rPr lang="en-US" dirty="0"/>
              <a:t>, Osnabruck, Niedersachsen, Germany (St. </a:t>
            </a:r>
            <a:r>
              <a:rPr lang="en-US" dirty="0" err="1"/>
              <a:t>Vincentius</a:t>
            </a:r>
            <a:r>
              <a:rPr lang="en-US" dirty="0"/>
              <a:t>)</a:t>
            </a:r>
          </a:p>
          <a:p>
            <a:r>
              <a:rPr lang="en-US" dirty="0"/>
              <a:t>Live in </a:t>
            </a:r>
            <a:r>
              <a:rPr lang="en-US" dirty="0" err="1"/>
              <a:t>Hertman</a:t>
            </a:r>
            <a:r>
              <a:rPr lang="en-US" dirty="0"/>
              <a:t>, Germany</a:t>
            </a:r>
          </a:p>
          <a:p>
            <a:r>
              <a:rPr lang="en-US" dirty="0"/>
              <a:t>Arrived in the USA 19 Nov 1928</a:t>
            </a:r>
          </a:p>
          <a:p>
            <a:r>
              <a:rPr lang="en-US" dirty="0"/>
              <a:t>Died 17 Oct 1969 Covington, KY</a:t>
            </a:r>
          </a:p>
          <a:p>
            <a:r>
              <a:rPr lang="en-US" dirty="0" err="1"/>
              <a:t>Matricula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230" y="2114754"/>
            <a:ext cx="2637036" cy="1802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0" y="2233014"/>
            <a:ext cx="3458754" cy="4298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766" y="3783611"/>
            <a:ext cx="2454180" cy="27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014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2524</TotalTime>
  <Words>930</Words>
  <Application>Microsoft Macintosh PowerPoint</Application>
  <PresentationFormat>Widescreen</PresentationFormat>
  <Paragraphs>179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European Sources  Matricula-Online / Archion /Geneanet</vt:lpstr>
      <vt:lpstr>Sources for German Birth, Marriage and Death Records</vt:lpstr>
      <vt:lpstr>Matricula – What is It?</vt:lpstr>
      <vt:lpstr>Matricula – Diocese Archives</vt:lpstr>
      <vt:lpstr>Matricula – Where?</vt:lpstr>
      <vt:lpstr>Matricula</vt:lpstr>
      <vt:lpstr>Matricula – Church Map</vt:lpstr>
      <vt:lpstr>Where to Start your Search</vt:lpstr>
      <vt:lpstr>Collect your Facts/Documents</vt:lpstr>
      <vt:lpstr>Maps – Family Members</vt:lpstr>
      <vt:lpstr>Collect your Facts/Documents</vt:lpstr>
      <vt:lpstr>Dirxen Family</vt:lpstr>
      <vt:lpstr>Taubken Family Tree</vt:lpstr>
      <vt:lpstr>Matricula - Summary</vt:lpstr>
      <vt:lpstr>Other German Sources</vt:lpstr>
      <vt:lpstr>Matricula-Online Versus Archion</vt:lpstr>
      <vt:lpstr>Not Able to Find Family?</vt:lpstr>
      <vt:lpstr>Gazetteers</vt:lpstr>
      <vt:lpstr>Gazetteers</vt:lpstr>
      <vt:lpstr>German Internet Resources</vt:lpstr>
      <vt:lpstr>Summary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84</cp:revision>
  <dcterms:created xsi:type="dcterms:W3CDTF">2018-01-21T16:38:42Z</dcterms:created>
  <dcterms:modified xsi:type="dcterms:W3CDTF">2022-10-16T20:25:10Z</dcterms:modified>
</cp:coreProperties>
</file>